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f"/>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charts/chart3.xml" ContentType="application/vnd.openxmlformats-officedocument.drawingml.chart+xml"/>
  <Override PartName="/ppt/charts/chart4.xml" ContentType="application/vnd.openxmlformats-officedocument.drawingml.char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7.xml" ContentType="application/vnd.openxmlformats-officedocument.theme+xml"/>
  <Override PartName="/ppt/charts/chart5.xml" ContentType="application/vnd.openxmlformats-officedocument.drawingml.chart+xml"/>
  <Override PartName="/ppt/charts/chart6.xml" ContentType="application/vnd.openxmlformats-officedocument.drawingml.char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79" r:id="rId4"/>
    <p:sldMasterId id="2147493485" r:id="rId5"/>
    <p:sldMasterId id="2147493491" r:id="rId6"/>
    <p:sldMasterId id="2147493497" r:id="rId7"/>
    <p:sldMasterId id="2147493501" r:id="rId8"/>
    <p:sldMasterId id="2147493506" r:id="rId9"/>
    <p:sldMasterId id="2147493511" r:id="rId10"/>
  </p:sldMasterIdLst>
  <p:notesMasterIdLst>
    <p:notesMasterId r:id="rId44"/>
  </p:notesMasterIdLst>
  <p:handoutMasterIdLst>
    <p:handoutMasterId r:id="rId45"/>
  </p:handoutMasterIdLst>
  <p:sldIdLst>
    <p:sldId id="334" r:id="rId11"/>
    <p:sldId id="274" r:id="rId12"/>
    <p:sldId id="335" r:id="rId13"/>
    <p:sldId id="404" r:id="rId14"/>
    <p:sldId id="405" r:id="rId15"/>
    <p:sldId id="284" r:id="rId16"/>
    <p:sldId id="283" r:id="rId17"/>
    <p:sldId id="286" r:id="rId18"/>
    <p:sldId id="338" r:id="rId19"/>
    <p:sldId id="292" r:id="rId20"/>
    <p:sldId id="395" r:id="rId21"/>
    <p:sldId id="366" r:id="rId22"/>
    <p:sldId id="380" r:id="rId23"/>
    <p:sldId id="385" r:id="rId24"/>
    <p:sldId id="403" r:id="rId25"/>
    <p:sldId id="398" r:id="rId26"/>
    <p:sldId id="399" r:id="rId27"/>
    <p:sldId id="400" r:id="rId28"/>
    <p:sldId id="402" r:id="rId29"/>
    <p:sldId id="345" r:id="rId30"/>
    <p:sldId id="396" r:id="rId31"/>
    <p:sldId id="328" r:id="rId32"/>
    <p:sldId id="324" r:id="rId33"/>
    <p:sldId id="322" r:id="rId34"/>
    <p:sldId id="351" r:id="rId35"/>
    <p:sldId id="353" r:id="rId36"/>
    <p:sldId id="354" r:id="rId37"/>
    <p:sldId id="352" r:id="rId38"/>
    <p:sldId id="371" r:id="rId39"/>
    <p:sldId id="370" r:id="rId40"/>
    <p:sldId id="369" r:id="rId41"/>
    <p:sldId id="360" r:id="rId42"/>
    <p:sldId id="372" r:id="rId43"/>
  </p:sldIdLst>
  <p:sldSz cx="9144000" cy="5143500" type="screen16x9"/>
  <p:notesSz cx="6669088" cy="9753600"/>
  <p:defaultTextStyle>
    <a:defPPr>
      <a:defRPr lang="en-U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10" algn="l" defTabSz="457154" rtl="0" eaLnBrk="1" latinLnBrk="0" hangingPunct="1">
      <a:defRPr sz="1800" kern="1200">
        <a:solidFill>
          <a:schemeClr val="tx1"/>
        </a:solidFill>
        <a:latin typeface="+mn-lt"/>
        <a:ea typeface="+mn-ea"/>
        <a:cs typeface="+mn-cs"/>
      </a:defRPr>
    </a:lvl3pPr>
    <a:lvl4pPr marL="1371464" algn="l" defTabSz="457154" rtl="0" eaLnBrk="1" latinLnBrk="0" hangingPunct="1">
      <a:defRPr sz="1800" kern="1200">
        <a:solidFill>
          <a:schemeClr val="tx1"/>
        </a:solidFill>
        <a:latin typeface="+mn-lt"/>
        <a:ea typeface="+mn-ea"/>
        <a:cs typeface="+mn-cs"/>
      </a:defRPr>
    </a:lvl4pPr>
    <a:lvl5pPr marL="1828619" algn="l" defTabSz="457154" rtl="0" eaLnBrk="1" latinLnBrk="0" hangingPunct="1">
      <a:defRPr sz="1800" kern="1200">
        <a:solidFill>
          <a:schemeClr val="tx1"/>
        </a:solidFill>
        <a:latin typeface="+mn-lt"/>
        <a:ea typeface="+mn-ea"/>
        <a:cs typeface="+mn-cs"/>
      </a:defRPr>
    </a:lvl5pPr>
    <a:lvl6pPr marL="2285772"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5" algn="l" defTabSz="45715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07">
          <p15:clr>
            <a:srgbClr val="A4A3A4"/>
          </p15:clr>
        </p15:guide>
        <p15:guide id="2" orient="horz" pos="1620">
          <p15:clr>
            <a:srgbClr val="A4A3A4"/>
          </p15:clr>
        </p15:guide>
        <p15:guide id="3" pos="5466">
          <p15:clr>
            <a:srgbClr val="A4A3A4"/>
          </p15:clr>
        </p15:guide>
        <p15:guide id="4" pos="2566">
          <p15:clr>
            <a:srgbClr val="A4A3A4"/>
          </p15:clr>
        </p15:guide>
        <p15:guide id="5" pos="1289">
          <p15:clr>
            <a:srgbClr val="A4A3A4"/>
          </p15:clr>
        </p15:guide>
        <p15:guide id="6" pos="279">
          <p15:clr>
            <a:srgbClr val="A4A3A4"/>
          </p15:clr>
        </p15:guide>
      </p15:sldGuideLst>
    </p:ext>
    <p:ext uri="{2D200454-40CA-4A62-9FC3-DE9A4176ACB9}">
      <p15:notesGuideLst xmlns:p15="http://schemas.microsoft.com/office/powerpoint/2012/main">
        <p15:guide id="1" orient="horz" pos="3072">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C00"/>
    <a:srgbClr val="4E9D2D"/>
    <a:srgbClr val="777777"/>
    <a:srgbClr val="AC162C"/>
    <a:srgbClr val="002F87"/>
    <a:srgbClr val="009BDE"/>
    <a:srgbClr val="FF671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99" autoAdjust="0"/>
    <p:restoredTop sz="78839" autoAdjust="0"/>
  </p:normalViewPr>
  <p:slideViewPr>
    <p:cSldViewPr snapToGrid="0" snapToObjects="1">
      <p:cViewPr varScale="1">
        <p:scale>
          <a:sx n="125" d="100"/>
          <a:sy n="125" d="100"/>
        </p:scale>
        <p:origin x="1194" y="102"/>
      </p:cViewPr>
      <p:guideLst>
        <p:guide orient="horz" pos="807"/>
        <p:guide orient="horz" pos="1620"/>
        <p:guide pos="5466"/>
        <p:guide pos="2566"/>
        <p:guide pos="1289"/>
        <p:guide pos="279"/>
      </p:guideLst>
    </p:cSldViewPr>
  </p:slid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66" d="100"/>
          <a:sy n="66" d="100"/>
        </p:scale>
        <p:origin x="-1651" y="-91"/>
      </p:cViewPr>
      <p:guideLst>
        <p:guide orient="horz" pos="3072"/>
        <p:guide pos="21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theme" Target="theme/theme1.xml"/><Relationship Id="rId8" Type="http://schemas.openxmlformats.org/officeDocument/2006/relationships/slideMaster" Target="slideMasters/slideMaster5.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deanna%201:Google%20Drive:Shared%20Active:SE2%20PowerPoint:PowerPoint%20File:elements:Chart1.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deanna%201:Google%20Drive:Shared%20Active:SE2%20PowerPoint:PowerPoint%20File:elements:Chart2.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deanna%201:Google%20Drive:Shared%20Active:SE2%20PowerPoint:PowerPoint%20File:elements:Chart1.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deanna%201:Google%20Drive:Shared%20Active:SE2%20PowerPoint:PowerPoint%20File:elements:Chart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deanna%201:Google%20Drive:Shared%20Active:SE2%20PowerPoint:PowerPoint%20File:elements:Chart1.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deanna%201:Google%20Drive:Shared%20Active:SE2%20PowerPoint:PowerPoint%20File:elements:Chart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4.13756285639761E-2"/>
          <c:y val="4.5332660551397098E-2"/>
          <c:w val="0.73125596922867997"/>
          <c:h val="0.72620291632461398"/>
        </c:manualLayout>
      </c:layout>
      <c:doughnutChart>
        <c:varyColors val="1"/>
        <c:ser>
          <c:idx val="0"/>
          <c:order val="0"/>
          <c:spPr>
            <a:solidFill>
              <a:schemeClr val="accent2"/>
            </a:solidFill>
            <a:ln>
              <a:noFill/>
            </a:ln>
            <a:effectLst/>
          </c:spPr>
          <c:dPt>
            <c:idx val="0"/>
            <c:bubble3D val="0"/>
            <c:spPr>
              <a:solidFill>
                <a:schemeClr val="bg2"/>
              </a:solidFill>
              <a:ln>
                <a:noFill/>
              </a:ln>
              <a:effectLst/>
            </c:spPr>
            <c:extLst>
              <c:ext xmlns:c16="http://schemas.microsoft.com/office/drawing/2014/chart" uri="{C3380CC4-5D6E-409C-BE32-E72D297353CC}">
                <c16:uniqueId val="{00000001-410A-414A-81FC-C76014513BF4}"/>
              </c:ext>
            </c:extLst>
          </c:dPt>
          <c:dLbls>
            <c:spPr>
              <a:noFill/>
              <a:ln>
                <a:noFill/>
              </a:ln>
              <a:effectLst/>
            </c:spPr>
            <c:txPr>
              <a:bodyPr/>
              <a:lstStyle/>
              <a:p>
                <a:pPr>
                  <a:defRPr sz="2600" b="0">
                    <a:solidFill>
                      <a:schemeClr val="bg1"/>
                    </a:solidFill>
                    <a:latin typeface="Calibri Light"/>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[Chart1.xlsx]Sheet1!$A$1:$A$2</c:f>
              <c:strCache>
                <c:ptCount val="2"/>
                <c:pt idx="0">
                  <c:v>Lorem Ipsum</c:v>
                </c:pt>
                <c:pt idx="1">
                  <c:v>Lorem Ipsum</c:v>
                </c:pt>
              </c:strCache>
            </c:strRef>
          </c:cat>
          <c:val>
            <c:numRef>
              <c:f>[Chart1.xlsx]Sheet1!$B$1:$B$2</c:f>
              <c:numCache>
                <c:formatCode>0%</c:formatCode>
                <c:ptCount val="2"/>
                <c:pt idx="0">
                  <c:v>0.63</c:v>
                </c:pt>
                <c:pt idx="1">
                  <c:v>0.37</c:v>
                </c:pt>
              </c:numCache>
            </c:numRef>
          </c:val>
          <c:extLst>
            <c:ext xmlns:c16="http://schemas.microsoft.com/office/drawing/2014/chart" uri="{C3380CC4-5D6E-409C-BE32-E72D297353CC}">
              <c16:uniqueId val="{00000002-410A-414A-81FC-C76014513BF4}"/>
            </c:ext>
          </c:extLst>
        </c:ser>
        <c:dLbls>
          <c:showLegendKey val="0"/>
          <c:showVal val="0"/>
          <c:showCatName val="0"/>
          <c:showSerName val="0"/>
          <c:showPercent val="0"/>
          <c:showBubbleSize val="0"/>
          <c:showLeaderLines val="1"/>
        </c:dLbls>
        <c:firstSliceAng val="0"/>
        <c:holeSize val="32"/>
      </c:doughnutChart>
    </c:plotArea>
    <c:legend>
      <c:legendPos val="r"/>
      <c:layout>
        <c:manualLayout>
          <c:xMode val="edge"/>
          <c:yMode val="edge"/>
          <c:x val="0.65427326068144898"/>
          <c:y val="0.74145086030912799"/>
          <c:w val="0.220247164042704"/>
          <c:h val="0.113171769137158"/>
        </c:manualLayout>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2.4861878453038701E-2"/>
          <c:y val="5.1047215627430503E-2"/>
          <c:w val="0.64812741984599997"/>
          <c:h val="0.72488807505144703"/>
        </c:manualLayout>
      </c:layout>
      <c:doughnutChart>
        <c:varyColors val="1"/>
        <c:ser>
          <c:idx val="0"/>
          <c:order val="0"/>
          <c:spPr>
            <a:ln>
              <a:noFill/>
            </a:ln>
            <a:effectLst/>
          </c:spPr>
          <c:dPt>
            <c:idx val="0"/>
            <c:bubble3D val="0"/>
            <c:spPr>
              <a:solidFill>
                <a:schemeClr val="accent5"/>
              </a:solidFill>
              <a:ln>
                <a:noFill/>
              </a:ln>
              <a:effectLst/>
            </c:spPr>
            <c:extLst>
              <c:ext xmlns:c16="http://schemas.microsoft.com/office/drawing/2014/chart" uri="{C3380CC4-5D6E-409C-BE32-E72D297353CC}">
                <c16:uniqueId val="{00000001-6AF4-41E8-9739-0FB0FA0D7F8C}"/>
              </c:ext>
            </c:extLst>
          </c:dPt>
          <c:dPt>
            <c:idx val="1"/>
            <c:bubble3D val="0"/>
            <c:spPr>
              <a:solidFill>
                <a:schemeClr val="accent6"/>
              </a:solidFill>
              <a:ln>
                <a:noFill/>
              </a:ln>
              <a:effectLst/>
            </c:spPr>
            <c:extLst>
              <c:ext xmlns:c16="http://schemas.microsoft.com/office/drawing/2014/chart" uri="{C3380CC4-5D6E-409C-BE32-E72D297353CC}">
                <c16:uniqueId val="{00000003-6AF4-41E8-9739-0FB0FA0D7F8C}"/>
              </c:ext>
            </c:extLst>
          </c:dPt>
          <c:dPt>
            <c:idx val="2"/>
            <c:bubble3D val="0"/>
            <c:spPr>
              <a:solidFill>
                <a:schemeClr val="accent4"/>
              </a:solidFill>
              <a:ln>
                <a:noFill/>
              </a:ln>
              <a:effectLst/>
            </c:spPr>
            <c:extLst>
              <c:ext xmlns:c16="http://schemas.microsoft.com/office/drawing/2014/chart" uri="{C3380CC4-5D6E-409C-BE32-E72D297353CC}">
                <c16:uniqueId val="{00000005-6AF4-41E8-9739-0FB0FA0D7F8C}"/>
              </c:ext>
            </c:extLst>
          </c:dPt>
          <c:dPt>
            <c:idx val="3"/>
            <c:bubble3D val="0"/>
            <c:spPr>
              <a:solidFill>
                <a:schemeClr val="accent1"/>
              </a:solidFill>
              <a:ln>
                <a:noFill/>
              </a:ln>
              <a:effectLst/>
            </c:spPr>
            <c:extLst>
              <c:ext xmlns:c16="http://schemas.microsoft.com/office/drawing/2014/chart" uri="{C3380CC4-5D6E-409C-BE32-E72D297353CC}">
                <c16:uniqueId val="{00000007-6AF4-41E8-9739-0FB0FA0D7F8C}"/>
              </c:ext>
            </c:extLst>
          </c:dPt>
          <c:dPt>
            <c:idx val="4"/>
            <c:bubble3D val="0"/>
            <c:spPr>
              <a:solidFill>
                <a:schemeClr val="tx2"/>
              </a:solidFill>
              <a:ln>
                <a:noFill/>
              </a:ln>
              <a:effectLst/>
            </c:spPr>
            <c:extLst>
              <c:ext xmlns:c16="http://schemas.microsoft.com/office/drawing/2014/chart" uri="{C3380CC4-5D6E-409C-BE32-E72D297353CC}">
                <c16:uniqueId val="{00000009-6AF4-41E8-9739-0FB0FA0D7F8C}"/>
              </c:ext>
            </c:extLst>
          </c:dPt>
          <c:dLbls>
            <c:dLbl>
              <c:idx val="0"/>
              <c:layout>
                <c:manualLayout>
                  <c:x val="1.6574585635359101E-2"/>
                  <c:y val="-3.089598101673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AF4-41E8-9739-0FB0FA0D7F8C}"/>
                </c:ext>
              </c:extLst>
            </c:dLbl>
            <c:dLbl>
              <c:idx val="2"/>
              <c:spPr/>
              <c:txPr>
                <a:bodyPr/>
                <a:lstStyle/>
                <a:p>
                  <a:pPr>
                    <a:defRPr sz="1800">
                      <a:solidFill>
                        <a:schemeClr val="bg1"/>
                      </a:solidFill>
                      <a:latin typeface="Calibri Light"/>
                    </a:defRPr>
                  </a:pPr>
                  <a:endParaRPr lang="en-US"/>
                </a:p>
              </c:txPr>
              <c:showLegendKey val="0"/>
              <c:showVal val="1"/>
              <c:showCatName val="0"/>
              <c:showSerName val="0"/>
              <c:showPercent val="0"/>
              <c:showBubbleSize val="0"/>
              <c:extLst>
                <c:ext xmlns:c16="http://schemas.microsoft.com/office/drawing/2014/chart" uri="{C3380CC4-5D6E-409C-BE32-E72D297353CC}">
                  <c16:uniqueId val="{00000005-6AF4-41E8-9739-0FB0FA0D7F8C}"/>
                </c:ext>
              </c:extLst>
            </c:dLbl>
            <c:spPr>
              <a:noFill/>
              <a:ln>
                <a:noFill/>
              </a:ln>
              <a:effectLst/>
            </c:spPr>
            <c:txPr>
              <a:bodyPr/>
              <a:lstStyle/>
              <a:p>
                <a:pPr>
                  <a:defRPr sz="2200">
                    <a:solidFill>
                      <a:schemeClr val="bg1"/>
                    </a:solidFill>
                    <a:latin typeface="Calibri Light"/>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[Chart2.xlsx]Sheet1!$A$1:$A$5</c:f>
              <c:strCache>
                <c:ptCount val="5"/>
                <c:pt idx="0">
                  <c:v>Lorem Ipsum</c:v>
                </c:pt>
                <c:pt idx="1">
                  <c:v>Lorem Ipsum</c:v>
                </c:pt>
                <c:pt idx="2">
                  <c:v>Lorem Ipsum</c:v>
                </c:pt>
                <c:pt idx="3">
                  <c:v>Lorem Ipsum</c:v>
                </c:pt>
                <c:pt idx="4">
                  <c:v>Lorem Ipsum</c:v>
                </c:pt>
              </c:strCache>
            </c:strRef>
          </c:cat>
          <c:val>
            <c:numRef>
              <c:f>[Chart2.xlsx]Sheet1!$B$1:$B$5</c:f>
              <c:numCache>
                <c:formatCode>0.00%</c:formatCode>
                <c:ptCount val="5"/>
                <c:pt idx="0">
                  <c:v>0.125</c:v>
                </c:pt>
                <c:pt idx="1">
                  <c:v>0.125</c:v>
                </c:pt>
                <c:pt idx="2" formatCode="0%">
                  <c:v>0.05</c:v>
                </c:pt>
                <c:pt idx="3" formatCode="0%">
                  <c:v>0.2</c:v>
                </c:pt>
                <c:pt idx="4" formatCode="0%">
                  <c:v>0.5</c:v>
                </c:pt>
              </c:numCache>
            </c:numRef>
          </c:val>
          <c:extLst>
            <c:ext xmlns:c16="http://schemas.microsoft.com/office/drawing/2014/chart" uri="{C3380CC4-5D6E-409C-BE32-E72D297353CC}">
              <c16:uniqueId val="{0000000A-6AF4-41E8-9739-0FB0FA0D7F8C}"/>
            </c:ext>
          </c:extLst>
        </c:ser>
        <c:dLbls>
          <c:showLegendKey val="0"/>
          <c:showVal val="0"/>
          <c:showCatName val="0"/>
          <c:showSerName val="0"/>
          <c:showPercent val="0"/>
          <c:showBubbleSize val="0"/>
          <c:showLeaderLines val="1"/>
        </c:dLbls>
        <c:firstSliceAng val="0"/>
        <c:holeSize val="32"/>
      </c:doughnutChart>
    </c:plotArea>
    <c:legend>
      <c:legendPos val="r"/>
      <c:layout>
        <c:manualLayout>
          <c:xMode val="edge"/>
          <c:yMode val="edge"/>
          <c:x val="0.61221581763605504"/>
          <c:y val="0.64598338866633198"/>
          <c:w val="0.19165158567886201"/>
          <c:h val="0.22708546047297101"/>
        </c:manualLayout>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4.13756285639761E-2"/>
          <c:y val="4.5332660551397098E-2"/>
          <c:w val="0.73125596922867997"/>
          <c:h val="0.72620291632461398"/>
        </c:manualLayout>
      </c:layout>
      <c:doughnutChart>
        <c:varyColors val="1"/>
        <c:ser>
          <c:idx val="0"/>
          <c:order val="0"/>
          <c:spPr>
            <a:solidFill>
              <a:schemeClr val="accent2"/>
            </a:solidFill>
            <a:ln>
              <a:noFill/>
            </a:ln>
            <a:effectLst/>
          </c:spPr>
          <c:dPt>
            <c:idx val="0"/>
            <c:bubble3D val="0"/>
            <c:spPr>
              <a:solidFill>
                <a:schemeClr val="bg2"/>
              </a:solidFill>
              <a:ln>
                <a:noFill/>
              </a:ln>
              <a:effectLst/>
            </c:spPr>
            <c:extLst>
              <c:ext xmlns:c16="http://schemas.microsoft.com/office/drawing/2014/chart" uri="{C3380CC4-5D6E-409C-BE32-E72D297353CC}">
                <c16:uniqueId val="{00000001-5886-40DA-A603-B28EA96E7281}"/>
              </c:ext>
            </c:extLst>
          </c:dPt>
          <c:dLbls>
            <c:spPr>
              <a:noFill/>
              <a:ln>
                <a:noFill/>
              </a:ln>
              <a:effectLst/>
            </c:spPr>
            <c:txPr>
              <a:bodyPr/>
              <a:lstStyle/>
              <a:p>
                <a:pPr>
                  <a:defRPr sz="2600" b="0">
                    <a:solidFill>
                      <a:schemeClr val="bg1"/>
                    </a:solidFill>
                    <a:latin typeface="Calibri Light"/>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[Chart1.xlsx]Sheet1!$A$1:$A$2</c:f>
              <c:strCache>
                <c:ptCount val="2"/>
                <c:pt idx="0">
                  <c:v>Lorem Ipsum</c:v>
                </c:pt>
                <c:pt idx="1">
                  <c:v>Lorem Ipsum</c:v>
                </c:pt>
              </c:strCache>
            </c:strRef>
          </c:cat>
          <c:val>
            <c:numRef>
              <c:f>[Chart1.xlsx]Sheet1!$B$1:$B$2</c:f>
              <c:numCache>
                <c:formatCode>0%</c:formatCode>
                <c:ptCount val="2"/>
                <c:pt idx="0">
                  <c:v>0.63</c:v>
                </c:pt>
                <c:pt idx="1">
                  <c:v>0.37</c:v>
                </c:pt>
              </c:numCache>
            </c:numRef>
          </c:val>
          <c:extLst>
            <c:ext xmlns:c16="http://schemas.microsoft.com/office/drawing/2014/chart" uri="{C3380CC4-5D6E-409C-BE32-E72D297353CC}">
              <c16:uniqueId val="{00000002-5886-40DA-A603-B28EA96E7281}"/>
            </c:ext>
          </c:extLst>
        </c:ser>
        <c:dLbls>
          <c:showLegendKey val="0"/>
          <c:showVal val="0"/>
          <c:showCatName val="0"/>
          <c:showSerName val="0"/>
          <c:showPercent val="0"/>
          <c:showBubbleSize val="0"/>
          <c:showLeaderLines val="1"/>
        </c:dLbls>
        <c:firstSliceAng val="0"/>
        <c:holeSize val="32"/>
      </c:doughnutChart>
    </c:plotArea>
    <c:legend>
      <c:legendPos val="r"/>
      <c:layout>
        <c:manualLayout>
          <c:xMode val="edge"/>
          <c:yMode val="edge"/>
          <c:x val="0.65427326068144898"/>
          <c:y val="0.74145086030912799"/>
          <c:w val="0.220247164042704"/>
          <c:h val="0.113171769137158"/>
        </c:manualLayout>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2.4861878453038701E-2"/>
          <c:y val="5.1047215627430503E-2"/>
          <c:w val="0.64812741984599997"/>
          <c:h val="0.72488807505144703"/>
        </c:manualLayout>
      </c:layout>
      <c:doughnutChart>
        <c:varyColors val="1"/>
        <c:ser>
          <c:idx val="0"/>
          <c:order val="0"/>
          <c:spPr>
            <a:ln>
              <a:noFill/>
            </a:ln>
            <a:effectLst/>
          </c:spPr>
          <c:dPt>
            <c:idx val="0"/>
            <c:bubble3D val="0"/>
            <c:spPr>
              <a:solidFill>
                <a:schemeClr val="accent5"/>
              </a:solidFill>
              <a:ln>
                <a:noFill/>
              </a:ln>
              <a:effectLst/>
            </c:spPr>
            <c:extLst>
              <c:ext xmlns:c16="http://schemas.microsoft.com/office/drawing/2014/chart" uri="{C3380CC4-5D6E-409C-BE32-E72D297353CC}">
                <c16:uniqueId val="{00000001-CD2F-460A-BDAD-64344510DDD2}"/>
              </c:ext>
            </c:extLst>
          </c:dPt>
          <c:dPt>
            <c:idx val="1"/>
            <c:bubble3D val="0"/>
            <c:spPr>
              <a:solidFill>
                <a:schemeClr val="accent6"/>
              </a:solidFill>
              <a:ln>
                <a:noFill/>
              </a:ln>
              <a:effectLst/>
            </c:spPr>
            <c:extLst>
              <c:ext xmlns:c16="http://schemas.microsoft.com/office/drawing/2014/chart" uri="{C3380CC4-5D6E-409C-BE32-E72D297353CC}">
                <c16:uniqueId val="{00000003-CD2F-460A-BDAD-64344510DDD2}"/>
              </c:ext>
            </c:extLst>
          </c:dPt>
          <c:dPt>
            <c:idx val="2"/>
            <c:bubble3D val="0"/>
            <c:spPr>
              <a:solidFill>
                <a:schemeClr val="accent4"/>
              </a:solidFill>
              <a:ln>
                <a:noFill/>
              </a:ln>
              <a:effectLst/>
            </c:spPr>
            <c:extLst>
              <c:ext xmlns:c16="http://schemas.microsoft.com/office/drawing/2014/chart" uri="{C3380CC4-5D6E-409C-BE32-E72D297353CC}">
                <c16:uniqueId val="{00000005-CD2F-460A-BDAD-64344510DDD2}"/>
              </c:ext>
            </c:extLst>
          </c:dPt>
          <c:dPt>
            <c:idx val="3"/>
            <c:bubble3D val="0"/>
            <c:spPr>
              <a:solidFill>
                <a:schemeClr val="accent1"/>
              </a:solidFill>
              <a:ln>
                <a:noFill/>
              </a:ln>
              <a:effectLst/>
            </c:spPr>
            <c:extLst>
              <c:ext xmlns:c16="http://schemas.microsoft.com/office/drawing/2014/chart" uri="{C3380CC4-5D6E-409C-BE32-E72D297353CC}">
                <c16:uniqueId val="{00000007-CD2F-460A-BDAD-64344510DDD2}"/>
              </c:ext>
            </c:extLst>
          </c:dPt>
          <c:dPt>
            <c:idx val="4"/>
            <c:bubble3D val="0"/>
            <c:spPr>
              <a:solidFill>
                <a:schemeClr val="tx2"/>
              </a:solidFill>
              <a:ln>
                <a:noFill/>
              </a:ln>
              <a:effectLst/>
            </c:spPr>
            <c:extLst>
              <c:ext xmlns:c16="http://schemas.microsoft.com/office/drawing/2014/chart" uri="{C3380CC4-5D6E-409C-BE32-E72D297353CC}">
                <c16:uniqueId val="{00000009-CD2F-460A-BDAD-64344510DDD2}"/>
              </c:ext>
            </c:extLst>
          </c:dPt>
          <c:dLbls>
            <c:dLbl>
              <c:idx val="0"/>
              <c:layout>
                <c:manualLayout>
                  <c:x val="1.6574585635359101E-2"/>
                  <c:y val="-3.089598101673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D2F-460A-BDAD-64344510DDD2}"/>
                </c:ext>
              </c:extLst>
            </c:dLbl>
            <c:dLbl>
              <c:idx val="2"/>
              <c:spPr/>
              <c:txPr>
                <a:bodyPr/>
                <a:lstStyle/>
                <a:p>
                  <a:pPr>
                    <a:defRPr sz="1800">
                      <a:solidFill>
                        <a:schemeClr val="bg1"/>
                      </a:solidFill>
                      <a:latin typeface="Calibri Light"/>
                    </a:defRPr>
                  </a:pPr>
                  <a:endParaRPr lang="en-US"/>
                </a:p>
              </c:txPr>
              <c:showLegendKey val="0"/>
              <c:showVal val="1"/>
              <c:showCatName val="0"/>
              <c:showSerName val="0"/>
              <c:showPercent val="0"/>
              <c:showBubbleSize val="0"/>
              <c:extLst>
                <c:ext xmlns:c16="http://schemas.microsoft.com/office/drawing/2014/chart" uri="{C3380CC4-5D6E-409C-BE32-E72D297353CC}">
                  <c16:uniqueId val="{00000005-CD2F-460A-BDAD-64344510DDD2}"/>
                </c:ext>
              </c:extLst>
            </c:dLbl>
            <c:spPr>
              <a:noFill/>
              <a:ln>
                <a:noFill/>
              </a:ln>
              <a:effectLst/>
            </c:spPr>
            <c:txPr>
              <a:bodyPr/>
              <a:lstStyle/>
              <a:p>
                <a:pPr>
                  <a:defRPr sz="2200">
                    <a:solidFill>
                      <a:schemeClr val="bg1"/>
                    </a:solidFill>
                    <a:latin typeface="Calibri Light"/>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[Chart2.xlsx]Sheet1!$A$1:$A$5</c:f>
              <c:strCache>
                <c:ptCount val="5"/>
                <c:pt idx="0">
                  <c:v>Lorem Ipsum</c:v>
                </c:pt>
                <c:pt idx="1">
                  <c:v>Lorem Ipsum</c:v>
                </c:pt>
                <c:pt idx="2">
                  <c:v>Lorem Ipsum</c:v>
                </c:pt>
                <c:pt idx="3">
                  <c:v>Lorem Ipsum</c:v>
                </c:pt>
                <c:pt idx="4">
                  <c:v>Lorem Ipsum</c:v>
                </c:pt>
              </c:strCache>
            </c:strRef>
          </c:cat>
          <c:val>
            <c:numRef>
              <c:f>[Chart2.xlsx]Sheet1!$B$1:$B$5</c:f>
              <c:numCache>
                <c:formatCode>0.00%</c:formatCode>
                <c:ptCount val="5"/>
                <c:pt idx="0">
                  <c:v>0.125</c:v>
                </c:pt>
                <c:pt idx="1">
                  <c:v>0.125</c:v>
                </c:pt>
                <c:pt idx="2" formatCode="0%">
                  <c:v>0.05</c:v>
                </c:pt>
                <c:pt idx="3" formatCode="0%">
                  <c:v>0.2</c:v>
                </c:pt>
                <c:pt idx="4" formatCode="0%">
                  <c:v>0.5</c:v>
                </c:pt>
              </c:numCache>
            </c:numRef>
          </c:val>
          <c:extLst>
            <c:ext xmlns:c16="http://schemas.microsoft.com/office/drawing/2014/chart" uri="{C3380CC4-5D6E-409C-BE32-E72D297353CC}">
              <c16:uniqueId val="{0000000A-CD2F-460A-BDAD-64344510DDD2}"/>
            </c:ext>
          </c:extLst>
        </c:ser>
        <c:dLbls>
          <c:showLegendKey val="0"/>
          <c:showVal val="0"/>
          <c:showCatName val="0"/>
          <c:showSerName val="0"/>
          <c:showPercent val="0"/>
          <c:showBubbleSize val="0"/>
          <c:showLeaderLines val="1"/>
        </c:dLbls>
        <c:firstSliceAng val="0"/>
        <c:holeSize val="32"/>
      </c:doughnutChart>
    </c:plotArea>
    <c:legend>
      <c:legendPos val="r"/>
      <c:layout>
        <c:manualLayout>
          <c:xMode val="edge"/>
          <c:yMode val="edge"/>
          <c:x val="0.61221581763605504"/>
          <c:y val="0.64598338866633198"/>
          <c:w val="0.19165158567886201"/>
          <c:h val="0.22708546047297101"/>
        </c:manualLayout>
      </c:layout>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4.13756285639761E-2"/>
          <c:y val="4.5332660551397098E-2"/>
          <c:w val="0.73125596922867997"/>
          <c:h val="0.72620291632461398"/>
        </c:manualLayout>
      </c:layout>
      <c:doughnutChart>
        <c:varyColors val="1"/>
        <c:ser>
          <c:idx val="0"/>
          <c:order val="0"/>
          <c:spPr>
            <a:solidFill>
              <a:schemeClr val="accent2"/>
            </a:solidFill>
            <a:ln>
              <a:noFill/>
            </a:ln>
            <a:effectLst/>
          </c:spPr>
          <c:dPt>
            <c:idx val="0"/>
            <c:bubble3D val="0"/>
            <c:spPr>
              <a:solidFill>
                <a:schemeClr val="bg2"/>
              </a:solidFill>
              <a:ln>
                <a:noFill/>
              </a:ln>
              <a:effectLst/>
            </c:spPr>
            <c:extLst>
              <c:ext xmlns:c16="http://schemas.microsoft.com/office/drawing/2014/chart" uri="{C3380CC4-5D6E-409C-BE32-E72D297353CC}">
                <c16:uniqueId val="{00000001-E16F-4846-B69C-E352D10DEC82}"/>
              </c:ext>
            </c:extLst>
          </c:dPt>
          <c:dLbls>
            <c:spPr>
              <a:noFill/>
              <a:ln>
                <a:noFill/>
              </a:ln>
              <a:effectLst/>
            </c:spPr>
            <c:txPr>
              <a:bodyPr/>
              <a:lstStyle/>
              <a:p>
                <a:pPr>
                  <a:defRPr sz="2600" b="0">
                    <a:solidFill>
                      <a:schemeClr val="bg1"/>
                    </a:solidFill>
                    <a:latin typeface="Calibri Light"/>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[Chart1.xlsx]Sheet1!$A$1:$A$2</c:f>
              <c:strCache>
                <c:ptCount val="2"/>
                <c:pt idx="0">
                  <c:v>Lorem Ipsum</c:v>
                </c:pt>
                <c:pt idx="1">
                  <c:v>Lorem Ipsum</c:v>
                </c:pt>
              </c:strCache>
            </c:strRef>
          </c:cat>
          <c:val>
            <c:numRef>
              <c:f>[Chart1.xlsx]Sheet1!$B$1:$B$2</c:f>
              <c:numCache>
                <c:formatCode>0%</c:formatCode>
                <c:ptCount val="2"/>
                <c:pt idx="0">
                  <c:v>0.63</c:v>
                </c:pt>
                <c:pt idx="1">
                  <c:v>0.37</c:v>
                </c:pt>
              </c:numCache>
            </c:numRef>
          </c:val>
          <c:extLst>
            <c:ext xmlns:c16="http://schemas.microsoft.com/office/drawing/2014/chart" uri="{C3380CC4-5D6E-409C-BE32-E72D297353CC}">
              <c16:uniqueId val="{00000002-E16F-4846-B69C-E352D10DEC82}"/>
            </c:ext>
          </c:extLst>
        </c:ser>
        <c:dLbls>
          <c:showLegendKey val="0"/>
          <c:showVal val="0"/>
          <c:showCatName val="0"/>
          <c:showSerName val="0"/>
          <c:showPercent val="0"/>
          <c:showBubbleSize val="0"/>
          <c:showLeaderLines val="1"/>
        </c:dLbls>
        <c:firstSliceAng val="0"/>
        <c:holeSize val="32"/>
      </c:doughnutChart>
    </c:plotArea>
    <c:legend>
      <c:legendPos val="r"/>
      <c:layout>
        <c:manualLayout>
          <c:xMode val="edge"/>
          <c:yMode val="edge"/>
          <c:x val="0.65427326068144898"/>
          <c:y val="0.74145086030912799"/>
          <c:w val="0.220247164042704"/>
          <c:h val="0.113171769137158"/>
        </c:manualLayout>
      </c:layout>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2.4861878453038701E-2"/>
          <c:y val="5.1047215627430503E-2"/>
          <c:w val="0.64812741984599997"/>
          <c:h val="0.72488807505144703"/>
        </c:manualLayout>
      </c:layout>
      <c:doughnutChart>
        <c:varyColors val="1"/>
        <c:ser>
          <c:idx val="0"/>
          <c:order val="0"/>
          <c:spPr>
            <a:ln>
              <a:noFill/>
            </a:ln>
            <a:effectLst/>
          </c:spPr>
          <c:dPt>
            <c:idx val="0"/>
            <c:bubble3D val="0"/>
            <c:spPr>
              <a:solidFill>
                <a:schemeClr val="accent5"/>
              </a:solidFill>
              <a:ln>
                <a:noFill/>
              </a:ln>
              <a:effectLst/>
            </c:spPr>
            <c:extLst>
              <c:ext xmlns:c16="http://schemas.microsoft.com/office/drawing/2014/chart" uri="{C3380CC4-5D6E-409C-BE32-E72D297353CC}">
                <c16:uniqueId val="{00000001-FDCF-4431-92B7-00CCC96B22B2}"/>
              </c:ext>
            </c:extLst>
          </c:dPt>
          <c:dPt>
            <c:idx val="1"/>
            <c:bubble3D val="0"/>
            <c:spPr>
              <a:solidFill>
                <a:schemeClr val="accent6"/>
              </a:solidFill>
              <a:ln>
                <a:noFill/>
              </a:ln>
              <a:effectLst/>
            </c:spPr>
            <c:extLst>
              <c:ext xmlns:c16="http://schemas.microsoft.com/office/drawing/2014/chart" uri="{C3380CC4-5D6E-409C-BE32-E72D297353CC}">
                <c16:uniqueId val="{00000003-FDCF-4431-92B7-00CCC96B22B2}"/>
              </c:ext>
            </c:extLst>
          </c:dPt>
          <c:dPt>
            <c:idx val="2"/>
            <c:bubble3D val="0"/>
            <c:spPr>
              <a:solidFill>
                <a:schemeClr val="accent4"/>
              </a:solidFill>
              <a:ln>
                <a:noFill/>
              </a:ln>
              <a:effectLst/>
            </c:spPr>
            <c:extLst>
              <c:ext xmlns:c16="http://schemas.microsoft.com/office/drawing/2014/chart" uri="{C3380CC4-5D6E-409C-BE32-E72D297353CC}">
                <c16:uniqueId val="{00000005-FDCF-4431-92B7-00CCC96B22B2}"/>
              </c:ext>
            </c:extLst>
          </c:dPt>
          <c:dPt>
            <c:idx val="3"/>
            <c:bubble3D val="0"/>
            <c:spPr>
              <a:solidFill>
                <a:schemeClr val="accent1"/>
              </a:solidFill>
              <a:ln>
                <a:noFill/>
              </a:ln>
              <a:effectLst/>
            </c:spPr>
            <c:extLst>
              <c:ext xmlns:c16="http://schemas.microsoft.com/office/drawing/2014/chart" uri="{C3380CC4-5D6E-409C-BE32-E72D297353CC}">
                <c16:uniqueId val="{00000007-FDCF-4431-92B7-00CCC96B22B2}"/>
              </c:ext>
            </c:extLst>
          </c:dPt>
          <c:dPt>
            <c:idx val="4"/>
            <c:bubble3D val="0"/>
            <c:spPr>
              <a:solidFill>
                <a:schemeClr val="tx2"/>
              </a:solidFill>
              <a:ln>
                <a:noFill/>
              </a:ln>
              <a:effectLst/>
            </c:spPr>
            <c:extLst>
              <c:ext xmlns:c16="http://schemas.microsoft.com/office/drawing/2014/chart" uri="{C3380CC4-5D6E-409C-BE32-E72D297353CC}">
                <c16:uniqueId val="{00000009-FDCF-4431-92B7-00CCC96B22B2}"/>
              </c:ext>
            </c:extLst>
          </c:dPt>
          <c:dLbls>
            <c:dLbl>
              <c:idx val="0"/>
              <c:layout>
                <c:manualLayout>
                  <c:x val="1.6574585635359101E-2"/>
                  <c:y val="-3.089598101673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DCF-4431-92B7-00CCC96B22B2}"/>
                </c:ext>
              </c:extLst>
            </c:dLbl>
            <c:dLbl>
              <c:idx val="2"/>
              <c:spPr/>
              <c:txPr>
                <a:bodyPr/>
                <a:lstStyle/>
                <a:p>
                  <a:pPr>
                    <a:defRPr sz="1800">
                      <a:solidFill>
                        <a:schemeClr val="bg1"/>
                      </a:solidFill>
                      <a:latin typeface="Calibri Light"/>
                    </a:defRPr>
                  </a:pPr>
                  <a:endParaRPr lang="en-US"/>
                </a:p>
              </c:txPr>
              <c:showLegendKey val="0"/>
              <c:showVal val="1"/>
              <c:showCatName val="0"/>
              <c:showSerName val="0"/>
              <c:showPercent val="0"/>
              <c:showBubbleSize val="0"/>
              <c:extLst>
                <c:ext xmlns:c16="http://schemas.microsoft.com/office/drawing/2014/chart" uri="{C3380CC4-5D6E-409C-BE32-E72D297353CC}">
                  <c16:uniqueId val="{00000005-FDCF-4431-92B7-00CCC96B22B2}"/>
                </c:ext>
              </c:extLst>
            </c:dLbl>
            <c:spPr>
              <a:noFill/>
              <a:ln>
                <a:noFill/>
              </a:ln>
              <a:effectLst/>
            </c:spPr>
            <c:txPr>
              <a:bodyPr/>
              <a:lstStyle/>
              <a:p>
                <a:pPr>
                  <a:defRPr sz="2200">
                    <a:solidFill>
                      <a:schemeClr val="bg1"/>
                    </a:solidFill>
                    <a:latin typeface="Calibri Light"/>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[Chart2.xlsx]Sheet1!$A$1:$A$5</c:f>
              <c:strCache>
                <c:ptCount val="5"/>
                <c:pt idx="0">
                  <c:v>Lorem Ipsum</c:v>
                </c:pt>
                <c:pt idx="1">
                  <c:v>Lorem Ipsum</c:v>
                </c:pt>
                <c:pt idx="2">
                  <c:v>Lorem Ipsum</c:v>
                </c:pt>
                <c:pt idx="3">
                  <c:v>Lorem Ipsum</c:v>
                </c:pt>
                <c:pt idx="4">
                  <c:v>Lorem Ipsum</c:v>
                </c:pt>
              </c:strCache>
            </c:strRef>
          </c:cat>
          <c:val>
            <c:numRef>
              <c:f>[Chart2.xlsx]Sheet1!$B$1:$B$5</c:f>
              <c:numCache>
                <c:formatCode>0.00%</c:formatCode>
                <c:ptCount val="5"/>
                <c:pt idx="0">
                  <c:v>0.125</c:v>
                </c:pt>
                <c:pt idx="1">
                  <c:v>0.125</c:v>
                </c:pt>
                <c:pt idx="2" formatCode="0%">
                  <c:v>0.05</c:v>
                </c:pt>
                <c:pt idx="3" formatCode="0%">
                  <c:v>0.2</c:v>
                </c:pt>
                <c:pt idx="4" formatCode="0%">
                  <c:v>0.5</c:v>
                </c:pt>
              </c:numCache>
            </c:numRef>
          </c:val>
          <c:extLst>
            <c:ext xmlns:c16="http://schemas.microsoft.com/office/drawing/2014/chart" uri="{C3380CC4-5D6E-409C-BE32-E72D297353CC}">
              <c16:uniqueId val="{0000000A-FDCF-4431-92B7-00CCC96B22B2}"/>
            </c:ext>
          </c:extLst>
        </c:ser>
        <c:dLbls>
          <c:showLegendKey val="0"/>
          <c:showVal val="0"/>
          <c:showCatName val="0"/>
          <c:showSerName val="0"/>
          <c:showPercent val="0"/>
          <c:showBubbleSize val="0"/>
          <c:showLeaderLines val="1"/>
        </c:dLbls>
        <c:firstSliceAng val="0"/>
        <c:holeSize val="32"/>
      </c:doughnutChart>
    </c:plotArea>
    <c:legend>
      <c:legendPos val="r"/>
      <c:layout>
        <c:manualLayout>
          <c:xMode val="edge"/>
          <c:yMode val="edge"/>
          <c:x val="0.61221581763605504"/>
          <c:y val="0.64598338866633198"/>
          <c:w val="0.19165158567886201"/>
          <c:h val="0.22708546047297101"/>
        </c:manualLayout>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5A9548-EA45-49DD-8EC7-270D9EC847D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IE"/>
        </a:p>
      </dgm:t>
    </dgm:pt>
    <dgm:pt modelId="{D1AF5B5B-C2D4-48E9-9156-ED6BAA9DA776}">
      <dgm:prSet/>
      <dgm:spPr/>
      <dgm:t>
        <a:bodyPr/>
        <a:lstStyle/>
        <a:p>
          <a:pPr rtl="0"/>
          <a:r>
            <a:rPr lang="en-US" b="1" baseline="0" dirty="0" smtClean="0"/>
            <a:t>Current Stack</a:t>
          </a:r>
          <a:endParaRPr lang="en-IE" dirty="0"/>
        </a:p>
      </dgm:t>
    </dgm:pt>
    <dgm:pt modelId="{9C32B37B-C8E4-4456-AF12-49E4A35687FA}" type="parTrans" cxnId="{4F6790D0-BE2C-41F3-BD9C-FD44B437163A}">
      <dgm:prSet/>
      <dgm:spPr/>
      <dgm:t>
        <a:bodyPr/>
        <a:lstStyle/>
        <a:p>
          <a:endParaRPr lang="en-IE"/>
        </a:p>
      </dgm:t>
    </dgm:pt>
    <dgm:pt modelId="{57F9B2ED-5C55-4D00-8284-B563D2F2F93A}" type="sibTrans" cxnId="{4F6790D0-BE2C-41F3-BD9C-FD44B437163A}">
      <dgm:prSet/>
      <dgm:spPr/>
      <dgm:t>
        <a:bodyPr/>
        <a:lstStyle/>
        <a:p>
          <a:endParaRPr lang="en-IE"/>
        </a:p>
      </dgm:t>
    </dgm:pt>
    <dgm:pt modelId="{153C78C1-18EE-4057-9265-B43620BCB6B0}">
      <dgm:prSet/>
      <dgm:spPr/>
      <dgm:t>
        <a:bodyPr/>
        <a:lstStyle/>
        <a:p>
          <a:pPr rtl="0"/>
          <a:r>
            <a:rPr lang="en-US" baseline="0" dirty="0" smtClean="0"/>
            <a:t>PowerBuilder</a:t>
          </a:r>
          <a:endParaRPr lang="en-IE" dirty="0"/>
        </a:p>
      </dgm:t>
    </dgm:pt>
    <dgm:pt modelId="{85BB3BBA-AABF-4B12-98A1-D312C40A79DE}" type="parTrans" cxnId="{CFE1AAE6-3CFF-451C-A983-2C6B7984D309}">
      <dgm:prSet/>
      <dgm:spPr/>
      <dgm:t>
        <a:bodyPr/>
        <a:lstStyle/>
        <a:p>
          <a:endParaRPr lang="en-IE"/>
        </a:p>
      </dgm:t>
    </dgm:pt>
    <dgm:pt modelId="{1EF4AF33-7077-4089-9862-BE76DF518CC5}" type="sibTrans" cxnId="{CFE1AAE6-3CFF-451C-A983-2C6B7984D309}">
      <dgm:prSet/>
      <dgm:spPr/>
      <dgm:t>
        <a:bodyPr/>
        <a:lstStyle/>
        <a:p>
          <a:endParaRPr lang="en-IE"/>
        </a:p>
      </dgm:t>
    </dgm:pt>
    <dgm:pt modelId="{69F313BE-4C41-4310-8B75-4ACB118DAD4E}">
      <dgm:prSet/>
      <dgm:spPr/>
      <dgm:t>
        <a:bodyPr/>
        <a:lstStyle/>
        <a:p>
          <a:pPr rtl="0"/>
          <a:r>
            <a:rPr lang="en-US" baseline="0" dirty="0" smtClean="0"/>
            <a:t>C</a:t>
          </a:r>
          <a:endParaRPr lang="en-IE" dirty="0"/>
        </a:p>
      </dgm:t>
    </dgm:pt>
    <dgm:pt modelId="{5E9036CC-F724-4653-A1BA-84CF2B5AC963}" type="parTrans" cxnId="{A2D464AA-B0BE-458A-AF86-909272547610}">
      <dgm:prSet/>
      <dgm:spPr/>
      <dgm:t>
        <a:bodyPr/>
        <a:lstStyle/>
        <a:p>
          <a:endParaRPr lang="en-IE"/>
        </a:p>
      </dgm:t>
    </dgm:pt>
    <dgm:pt modelId="{BC0FA550-5E32-45A6-BB21-2F56D972B76C}" type="sibTrans" cxnId="{A2D464AA-B0BE-458A-AF86-909272547610}">
      <dgm:prSet/>
      <dgm:spPr/>
      <dgm:t>
        <a:bodyPr/>
        <a:lstStyle/>
        <a:p>
          <a:endParaRPr lang="en-IE"/>
        </a:p>
      </dgm:t>
    </dgm:pt>
    <dgm:pt modelId="{CBC53531-C4AB-41EB-AD34-D231F098426E}">
      <dgm:prSet/>
      <dgm:spPr/>
      <dgm:t>
        <a:bodyPr/>
        <a:lstStyle/>
        <a:p>
          <a:pPr rtl="0"/>
          <a:r>
            <a:rPr lang="en-US" baseline="0" dirty="0" smtClean="0"/>
            <a:t>Visual Studio (C / C++)</a:t>
          </a:r>
          <a:endParaRPr lang="en-IE" dirty="0"/>
        </a:p>
      </dgm:t>
    </dgm:pt>
    <dgm:pt modelId="{85049374-E9B6-45B2-985D-761E2198A16E}" type="parTrans" cxnId="{18E2DAB8-BB88-4BCC-BECB-599177250ED2}">
      <dgm:prSet/>
      <dgm:spPr/>
      <dgm:t>
        <a:bodyPr/>
        <a:lstStyle/>
        <a:p>
          <a:endParaRPr lang="en-IE"/>
        </a:p>
      </dgm:t>
    </dgm:pt>
    <dgm:pt modelId="{A8A3E459-295C-4BDC-8B61-8FFF5667DD32}" type="sibTrans" cxnId="{18E2DAB8-BB88-4BCC-BECB-599177250ED2}">
      <dgm:prSet/>
      <dgm:spPr/>
      <dgm:t>
        <a:bodyPr/>
        <a:lstStyle/>
        <a:p>
          <a:endParaRPr lang="en-IE"/>
        </a:p>
      </dgm:t>
    </dgm:pt>
    <dgm:pt modelId="{F9FFD390-4CC5-416B-9643-5C3D75F0C2B5}">
      <dgm:prSet/>
      <dgm:spPr/>
      <dgm:t>
        <a:bodyPr/>
        <a:lstStyle/>
        <a:p>
          <a:pPr rtl="0"/>
          <a:r>
            <a:rPr lang="en-US" baseline="0" dirty="0" smtClean="0"/>
            <a:t>Oracle</a:t>
          </a:r>
          <a:endParaRPr lang="en-IE" dirty="0"/>
        </a:p>
      </dgm:t>
    </dgm:pt>
    <dgm:pt modelId="{54C60E58-8849-4154-8CF3-8CD0F0833A41}" type="parTrans" cxnId="{DBEF9159-5FDD-4803-8E59-02177DCB5E2D}">
      <dgm:prSet/>
      <dgm:spPr/>
      <dgm:t>
        <a:bodyPr/>
        <a:lstStyle/>
        <a:p>
          <a:endParaRPr lang="en-IE"/>
        </a:p>
      </dgm:t>
    </dgm:pt>
    <dgm:pt modelId="{CF82A750-D7AB-4C1C-9FD7-2B15EF836016}" type="sibTrans" cxnId="{DBEF9159-5FDD-4803-8E59-02177DCB5E2D}">
      <dgm:prSet/>
      <dgm:spPr/>
      <dgm:t>
        <a:bodyPr/>
        <a:lstStyle/>
        <a:p>
          <a:endParaRPr lang="en-IE"/>
        </a:p>
      </dgm:t>
    </dgm:pt>
    <dgm:pt modelId="{477418D0-891F-4E2F-80FC-33DE34C2467F}">
      <dgm:prSet/>
      <dgm:spPr/>
      <dgm:t>
        <a:bodyPr/>
        <a:lstStyle/>
        <a:p>
          <a:pPr rtl="0"/>
          <a:r>
            <a:rPr lang="en-US" baseline="0" dirty="0" smtClean="0"/>
            <a:t>Windows &amp; Solaris</a:t>
          </a:r>
          <a:endParaRPr lang="en-IE" dirty="0"/>
        </a:p>
      </dgm:t>
    </dgm:pt>
    <dgm:pt modelId="{C0AFA1E8-2634-4FB4-85A1-383776D17447}" type="parTrans" cxnId="{1FD04472-5A05-4FD4-A995-97471E9BD2D1}">
      <dgm:prSet/>
      <dgm:spPr/>
      <dgm:t>
        <a:bodyPr/>
        <a:lstStyle/>
        <a:p>
          <a:endParaRPr lang="en-IE"/>
        </a:p>
      </dgm:t>
    </dgm:pt>
    <dgm:pt modelId="{A922C992-9D6E-4FCA-8E73-47B3BFE728CC}" type="sibTrans" cxnId="{1FD04472-5A05-4FD4-A995-97471E9BD2D1}">
      <dgm:prSet/>
      <dgm:spPr/>
      <dgm:t>
        <a:bodyPr/>
        <a:lstStyle/>
        <a:p>
          <a:endParaRPr lang="en-IE"/>
        </a:p>
      </dgm:t>
    </dgm:pt>
    <dgm:pt modelId="{B87D2AFE-9929-48A2-9DCB-C5BEAC7D7242}">
      <dgm:prSet/>
      <dgm:spPr/>
      <dgm:t>
        <a:bodyPr/>
        <a:lstStyle/>
        <a:p>
          <a:pPr rtl="0"/>
          <a:r>
            <a:rPr lang="en-IE" dirty="0" smtClean="0"/>
            <a:t>Future State Stack</a:t>
          </a:r>
          <a:endParaRPr lang="en-IE" dirty="0"/>
        </a:p>
      </dgm:t>
    </dgm:pt>
    <dgm:pt modelId="{875F2D3F-2B7B-4C6A-AF9D-88FAE4868E93}" type="parTrans" cxnId="{7F9DCAC9-97EE-46D7-94F5-C7F575BBA214}">
      <dgm:prSet/>
      <dgm:spPr/>
      <dgm:t>
        <a:bodyPr/>
        <a:lstStyle/>
        <a:p>
          <a:endParaRPr lang="en-IE"/>
        </a:p>
      </dgm:t>
    </dgm:pt>
    <dgm:pt modelId="{90A2CB8E-B404-4C09-81CA-657A42B29F3A}" type="sibTrans" cxnId="{7F9DCAC9-97EE-46D7-94F5-C7F575BBA214}">
      <dgm:prSet/>
      <dgm:spPr/>
      <dgm:t>
        <a:bodyPr/>
        <a:lstStyle/>
        <a:p>
          <a:endParaRPr lang="en-IE"/>
        </a:p>
      </dgm:t>
    </dgm:pt>
    <dgm:pt modelId="{70A1FC7E-36F3-4CBF-A6A9-7F4888F5BCF8}">
      <dgm:prSet/>
      <dgm:spPr/>
      <dgm:t>
        <a:bodyPr/>
        <a:lstStyle/>
        <a:p>
          <a:pPr rtl="0"/>
          <a:r>
            <a:rPr lang="en-US" baseline="0" dirty="0" smtClean="0"/>
            <a:t>Java Services (Service enablement)</a:t>
          </a:r>
          <a:endParaRPr lang="en-IE" dirty="0"/>
        </a:p>
      </dgm:t>
    </dgm:pt>
    <dgm:pt modelId="{D7C05EE6-A1B1-4004-B8BD-E86547AFE20F}" type="parTrans" cxnId="{56EE935F-55C3-4024-BDE5-0933C0D0CA91}">
      <dgm:prSet/>
      <dgm:spPr/>
      <dgm:t>
        <a:bodyPr/>
        <a:lstStyle/>
        <a:p>
          <a:endParaRPr lang="en-IE"/>
        </a:p>
      </dgm:t>
    </dgm:pt>
    <dgm:pt modelId="{423966D7-3A7A-42A4-B9D2-486320461D93}" type="sibTrans" cxnId="{56EE935F-55C3-4024-BDE5-0933C0D0CA91}">
      <dgm:prSet/>
      <dgm:spPr/>
      <dgm:t>
        <a:bodyPr/>
        <a:lstStyle/>
        <a:p>
          <a:endParaRPr lang="en-IE"/>
        </a:p>
      </dgm:t>
    </dgm:pt>
    <dgm:pt modelId="{1D5E9810-9AF7-4C8B-8E42-8F79386FA217}">
      <dgm:prSet/>
      <dgm:spPr/>
      <dgm:t>
        <a:bodyPr/>
        <a:lstStyle/>
        <a:p>
          <a:pPr rtl="0"/>
          <a:r>
            <a:rPr lang="en-US" baseline="0" dirty="0" smtClean="0"/>
            <a:t>JBoss </a:t>
          </a:r>
          <a:endParaRPr lang="en-IE" dirty="0"/>
        </a:p>
      </dgm:t>
    </dgm:pt>
    <dgm:pt modelId="{426F95B7-1F83-403A-9671-3FD1E724982B}" type="parTrans" cxnId="{7A3BD503-812F-4EA3-BD3D-3DDE4A5808EE}">
      <dgm:prSet/>
      <dgm:spPr/>
      <dgm:t>
        <a:bodyPr/>
        <a:lstStyle/>
        <a:p>
          <a:endParaRPr lang="en-IE"/>
        </a:p>
      </dgm:t>
    </dgm:pt>
    <dgm:pt modelId="{1734DA8A-DA09-43E0-BD49-70C0C9C9DE2E}" type="sibTrans" cxnId="{7A3BD503-812F-4EA3-BD3D-3DDE4A5808EE}">
      <dgm:prSet/>
      <dgm:spPr/>
      <dgm:t>
        <a:bodyPr/>
        <a:lstStyle/>
        <a:p>
          <a:endParaRPr lang="en-IE"/>
        </a:p>
      </dgm:t>
    </dgm:pt>
    <dgm:pt modelId="{62144431-387B-4CA3-80FD-4ED9BDD9B9CF}">
      <dgm:prSet/>
      <dgm:spPr/>
      <dgm:t>
        <a:bodyPr/>
        <a:lstStyle/>
        <a:p>
          <a:pPr rtl="0"/>
          <a:r>
            <a:rPr lang="en-US" baseline="0" dirty="0" smtClean="0"/>
            <a:t>ESB (MuleSoft / Active MQ)</a:t>
          </a:r>
          <a:endParaRPr lang="en-IE" dirty="0"/>
        </a:p>
      </dgm:t>
    </dgm:pt>
    <dgm:pt modelId="{8107760E-A40B-4579-8AAB-BF4A0349B6B0}" type="parTrans" cxnId="{59F58E93-3874-4547-9BD5-42FCDAB9DD22}">
      <dgm:prSet/>
      <dgm:spPr/>
      <dgm:t>
        <a:bodyPr/>
        <a:lstStyle/>
        <a:p>
          <a:endParaRPr lang="en-IE"/>
        </a:p>
      </dgm:t>
    </dgm:pt>
    <dgm:pt modelId="{11B2246B-A124-44D4-95E4-89AF1450F481}" type="sibTrans" cxnId="{59F58E93-3874-4547-9BD5-42FCDAB9DD22}">
      <dgm:prSet/>
      <dgm:spPr/>
      <dgm:t>
        <a:bodyPr/>
        <a:lstStyle/>
        <a:p>
          <a:endParaRPr lang="en-IE"/>
        </a:p>
      </dgm:t>
    </dgm:pt>
    <dgm:pt modelId="{DE672158-F73D-4819-B26D-7D4806946E32}">
      <dgm:prSet/>
      <dgm:spPr/>
      <dgm:t>
        <a:bodyPr/>
        <a:lstStyle/>
        <a:p>
          <a:pPr rtl="0"/>
          <a:r>
            <a:rPr lang="en-US" baseline="0" dirty="0" smtClean="0"/>
            <a:t>Oracle on Solaris</a:t>
          </a:r>
          <a:endParaRPr lang="en-IE" dirty="0"/>
        </a:p>
      </dgm:t>
    </dgm:pt>
    <dgm:pt modelId="{6F139748-CE3E-4294-ADA0-94836C6033A6}" type="parTrans" cxnId="{095E107C-C10C-402F-AD98-4B2268976FF6}">
      <dgm:prSet/>
      <dgm:spPr/>
      <dgm:t>
        <a:bodyPr/>
        <a:lstStyle/>
        <a:p>
          <a:endParaRPr lang="en-IE"/>
        </a:p>
      </dgm:t>
    </dgm:pt>
    <dgm:pt modelId="{704B1519-11E8-4B99-A11D-CC1BEC751A3D}" type="sibTrans" cxnId="{095E107C-C10C-402F-AD98-4B2268976FF6}">
      <dgm:prSet/>
      <dgm:spPr/>
      <dgm:t>
        <a:bodyPr/>
        <a:lstStyle/>
        <a:p>
          <a:endParaRPr lang="en-IE"/>
        </a:p>
      </dgm:t>
    </dgm:pt>
    <dgm:pt modelId="{16D70DFB-303E-4BEC-82EA-A9540E94C294}">
      <dgm:prSet/>
      <dgm:spPr/>
      <dgm:t>
        <a:bodyPr/>
        <a:lstStyle/>
        <a:p>
          <a:pPr rtl="0"/>
          <a:r>
            <a:rPr lang="en-US" baseline="0" dirty="0" smtClean="0"/>
            <a:t>Linux</a:t>
          </a:r>
          <a:endParaRPr lang="en-IE" dirty="0"/>
        </a:p>
      </dgm:t>
    </dgm:pt>
    <dgm:pt modelId="{939CAC4A-C512-409A-935A-F45E6C57A80C}" type="parTrans" cxnId="{1855E7F3-0268-4CC4-9914-115C151BD5CE}">
      <dgm:prSet/>
      <dgm:spPr/>
      <dgm:t>
        <a:bodyPr/>
        <a:lstStyle/>
        <a:p>
          <a:endParaRPr lang="en-IE"/>
        </a:p>
      </dgm:t>
    </dgm:pt>
    <dgm:pt modelId="{845D44A3-C8DE-4634-9769-1C6DD8EE1333}" type="sibTrans" cxnId="{1855E7F3-0268-4CC4-9914-115C151BD5CE}">
      <dgm:prSet/>
      <dgm:spPr/>
      <dgm:t>
        <a:bodyPr/>
        <a:lstStyle/>
        <a:p>
          <a:endParaRPr lang="en-IE"/>
        </a:p>
      </dgm:t>
    </dgm:pt>
    <dgm:pt modelId="{4A7CAA9B-2FAD-4F8C-BF4F-DAC8781B7FF4}">
      <dgm:prSet/>
      <dgm:spPr/>
      <dgm:t>
        <a:bodyPr/>
        <a:lstStyle/>
        <a:p>
          <a:pPr rtl="0"/>
          <a:r>
            <a:rPr lang="en-US" baseline="0" dirty="0" smtClean="0"/>
            <a:t>UI </a:t>
          </a:r>
          <a:r>
            <a:rPr lang="en-US" baseline="0" dirty="0" smtClean="0">
              <a:sym typeface="Wingdings"/>
            </a:rPr>
            <a:t></a:t>
          </a:r>
          <a:r>
            <a:rPr lang="en-US" baseline="0" dirty="0" smtClean="0"/>
            <a:t> Angular JS</a:t>
          </a:r>
          <a:endParaRPr lang="en-IE" dirty="0"/>
        </a:p>
      </dgm:t>
    </dgm:pt>
    <dgm:pt modelId="{FDEE0A62-96B1-476E-98AE-5B099B67470B}" type="parTrans" cxnId="{6D2591E6-29A6-4E72-BEC2-8BCBF65C4B2E}">
      <dgm:prSet/>
      <dgm:spPr/>
      <dgm:t>
        <a:bodyPr/>
        <a:lstStyle/>
        <a:p>
          <a:endParaRPr lang="en-IE"/>
        </a:p>
      </dgm:t>
    </dgm:pt>
    <dgm:pt modelId="{879CCACC-0605-41B3-8D9E-DF4CFBA3759D}" type="sibTrans" cxnId="{6D2591E6-29A6-4E72-BEC2-8BCBF65C4B2E}">
      <dgm:prSet/>
      <dgm:spPr/>
      <dgm:t>
        <a:bodyPr/>
        <a:lstStyle/>
        <a:p>
          <a:endParaRPr lang="en-IE"/>
        </a:p>
      </dgm:t>
    </dgm:pt>
    <dgm:pt modelId="{00B7219C-9334-4611-A262-7C8B8B7800EB}" type="pres">
      <dgm:prSet presAssocID="{285A9548-EA45-49DD-8EC7-270D9EC847D8}" presName="linear" presStyleCnt="0">
        <dgm:presLayoutVars>
          <dgm:animLvl val="lvl"/>
          <dgm:resizeHandles val="exact"/>
        </dgm:presLayoutVars>
      </dgm:prSet>
      <dgm:spPr/>
      <dgm:t>
        <a:bodyPr/>
        <a:lstStyle/>
        <a:p>
          <a:endParaRPr lang="en-IE"/>
        </a:p>
      </dgm:t>
    </dgm:pt>
    <dgm:pt modelId="{E6836D9D-45AB-41CC-9189-BB578531ECFB}" type="pres">
      <dgm:prSet presAssocID="{D1AF5B5B-C2D4-48E9-9156-ED6BAA9DA776}" presName="parentText" presStyleLbl="node1" presStyleIdx="0" presStyleCnt="2">
        <dgm:presLayoutVars>
          <dgm:chMax val="0"/>
          <dgm:bulletEnabled val="1"/>
        </dgm:presLayoutVars>
      </dgm:prSet>
      <dgm:spPr/>
      <dgm:t>
        <a:bodyPr/>
        <a:lstStyle/>
        <a:p>
          <a:endParaRPr lang="en-IE"/>
        </a:p>
      </dgm:t>
    </dgm:pt>
    <dgm:pt modelId="{51741CE2-C519-4286-8176-2975DC4533F9}" type="pres">
      <dgm:prSet presAssocID="{D1AF5B5B-C2D4-48E9-9156-ED6BAA9DA776}" presName="childText" presStyleLbl="revTx" presStyleIdx="0" presStyleCnt="2">
        <dgm:presLayoutVars>
          <dgm:bulletEnabled val="1"/>
        </dgm:presLayoutVars>
      </dgm:prSet>
      <dgm:spPr/>
      <dgm:t>
        <a:bodyPr/>
        <a:lstStyle/>
        <a:p>
          <a:endParaRPr lang="en-IE"/>
        </a:p>
      </dgm:t>
    </dgm:pt>
    <dgm:pt modelId="{900EA31C-B449-4CB0-84BD-27BB4E8BDAD7}" type="pres">
      <dgm:prSet presAssocID="{B87D2AFE-9929-48A2-9DCB-C5BEAC7D7242}" presName="parentText" presStyleLbl="node1" presStyleIdx="1" presStyleCnt="2">
        <dgm:presLayoutVars>
          <dgm:chMax val="0"/>
          <dgm:bulletEnabled val="1"/>
        </dgm:presLayoutVars>
      </dgm:prSet>
      <dgm:spPr/>
      <dgm:t>
        <a:bodyPr/>
        <a:lstStyle/>
        <a:p>
          <a:endParaRPr lang="en-IE"/>
        </a:p>
      </dgm:t>
    </dgm:pt>
    <dgm:pt modelId="{A1867A16-B4E5-4C42-90F4-63051DCC0CE6}" type="pres">
      <dgm:prSet presAssocID="{B87D2AFE-9929-48A2-9DCB-C5BEAC7D7242}" presName="childText" presStyleLbl="revTx" presStyleIdx="1" presStyleCnt="2">
        <dgm:presLayoutVars>
          <dgm:bulletEnabled val="1"/>
        </dgm:presLayoutVars>
      </dgm:prSet>
      <dgm:spPr/>
      <dgm:t>
        <a:bodyPr/>
        <a:lstStyle/>
        <a:p>
          <a:endParaRPr lang="en-IE"/>
        </a:p>
      </dgm:t>
    </dgm:pt>
  </dgm:ptLst>
  <dgm:cxnLst>
    <dgm:cxn modelId="{4F6790D0-BE2C-41F3-BD9C-FD44B437163A}" srcId="{285A9548-EA45-49DD-8EC7-270D9EC847D8}" destId="{D1AF5B5B-C2D4-48E9-9156-ED6BAA9DA776}" srcOrd="0" destOrd="0" parTransId="{9C32B37B-C8E4-4456-AF12-49E4A35687FA}" sibTransId="{57F9B2ED-5C55-4D00-8284-B563D2F2F93A}"/>
    <dgm:cxn modelId="{59F58E93-3874-4547-9BD5-42FCDAB9DD22}" srcId="{B87D2AFE-9929-48A2-9DCB-C5BEAC7D7242}" destId="{62144431-387B-4CA3-80FD-4ED9BDD9B9CF}" srcOrd="3" destOrd="0" parTransId="{8107760E-A40B-4579-8AAB-BF4A0349B6B0}" sibTransId="{11B2246B-A124-44D4-95E4-89AF1450F481}"/>
    <dgm:cxn modelId="{1FD04472-5A05-4FD4-A995-97471E9BD2D1}" srcId="{D1AF5B5B-C2D4-48E9-9156-ED6BAA9DA776}" destId="{477418D0-891F-4E2F-80FC-33DE34C2467F}" srcOrd="4" destOrd="0" parTransId="{C0AFA1E8-2634-4FB4-85A1-383776D17447}" sibTransId="{A922C992-9D6E-4FCA-8E73-47B3BFE728CC}"/>
    <dgm:cxn modelId="{9333AC74-70BE-425F-A033-F0B9B75A03F8}" type="presOf" srcId="{B87D2AFE-9929-48A2-9DCB-C5BEAC7D7242}" destId="{900EA31C-B449-4CB0-84BD-27BB4E8BDAD7}" srcOrd="0" destOrd="0" presId="urn:microsoft.com/office/officeart/2005/8/layout/vList2"/>
    <dgm:cxn modelId="{91C78C86-1C3A-44B0-B16D-536A92FBBB8E}" type="presOf" srcId="{62144431-387B-4CA3-80FD-4ED9BDD9B9CF}" destId="{A1867A16-B4E5-4C42-90F4-63051DCC0CE6}" srcOrd="0" destOrd="3" presId="urn:microsoft.com/office/officeart/2005/8/layout/vList2"/>
    <dgm:cxn modelId="{EBDD4C7A-32D3-4BBC-A49F-67CBAC3A9601}" type="presOf" srcId="{16D70DFB-303E-4BEC-82EA-A9540E94C294}" destId="{A1867A16-B4E5-4C42-90F4-63051DCC0CE6}" srcOrd="0" destOrd="5" presId="urn:microsoft.com/office/officeart/2005/8/layout/vList2"/>
    <dgm:cxn modelId="{E6BD1BF2-C7EB-4548-8AD4-BDDBA6FCDE96}" type="presOf" srcId="{477418D0-891F-4E2F-80FC-33DE34C2467F}" destId="{51741CE2-C519-4286-8176-2975DC4533F9}" srcOrd="0" destOrd="4" presId="urn:microsoft.com/office/officeart/2005/8/layout/vList2"/>
    <dgm:cxn modelId="{4066F251-C9BA-4933-8CFD-EEE4CAAFCB43}" type="presOf" srcId="{DE672158-F73D-4819-B26D-7D4806946E32}" destId="{A1867A16-B4E5-4C42-90F4-63051DCC0CE6}" srcOrd="0" destOrd="4" presId="urn:microsoft.com/office/officeart/2005/8/layout/vList2"/>
    <dgm:cxn modelId="{095E107C-C10C-402F-AD98-4B2268976FF6}" srcId="{B87D2AFE-9929-48A2-9DCB-C5BEAC7D7242}" destId="{DE672158-F73D-4819-B26D-7D4806946E32}" srcOrd="4" destOrd="0" parTransId="{6F139748-CE3E-4294-ADA0-94836C6033A6}" sibTransId="{704B1519-11E8-4B99-A11D-CC1BEC751A3D}"/>
    <dgm:cxn modelId="{7F9DCAC9-97EE-46D7-94F5-C7F575BBA214}" srcId="{285A9548-EA45-49DD-8EC7-270D9EC847D8}" destId="{B87D2AFE-9929-48A2-9DCB-C5BEAC7D7242}" srcOrd="1" destOrd="0" parTransId="{875F2D3F-2B7B-4C6A-AF9D-88FAE4868E93}" sibTransId="{90A2CB8E-B404-4C09-81CA-657A42B29F3A}"/>
    <dgm:cxn modelId="{1855E7F3-0268-4CC4-9914-115C151BD5CE}" srcId="{B87D2AFE-9929-48A2-9DCB-C5BEAC7D7242}" destId="{16D70DFB-303E-4BEC-82EA-A9540E94C294}" srcOrd="5" destOrd="0" parTransId="{939CAC4A-C512-409A-935A-F45E6C57A80C}" sibTransId="{845D44A3-C8DE-4634-9769-1C6DD8EE1333}"/>
    <dgm:cxn modelId="{CF9C3B05-871A-4698-9310-6233F80BE48A}" type="presOf" srcId="{CBC53531-C4AB-41EB-AD34-D231F098426E}" destId="{51741CE2-C519-4286-8176-2975DC4533F9}" srcOrd="0" destOrd="2" presId="urn:microsoft.com/office/officeart/2005/8/layout/vList2"/>
    <dgm:cxn modelId="{3300A748-BAAE-41B2-BF5C-9EA0017D74AA}" type="presOf" srcId="{285A9548-EA45-49DD-8EC7-270D9EC847D8}" destId="{00B7219C-9334-4611-A262-7C8B8B7800EB}" srcOrd="0" destOrd="0" presId="urn:microsoft.com/office/officeart/2005/8/layout/vList2"/>
    <dgm:cxn modelId="{9CBEE1B7-8A4C-4164-8A42-642F60F5E296}" type="presOf" srcId="{69F313BE-4C41-4310-8B75-4ACB118DAD4E}" destId="{51741CE2-C519-4286-8176-2975DC4533F9}" srcOrd="0" destOrd="1" presId="urn:microsoft.com/office/officeart/2005/8/layout/vList2"/>
    <dgm:cxn modelId="{376D9BF7-D285-4DBA-A9B5-F5E24BA60762}" type="presOf" srcId="{70A1FC7E-36F3-4CBF-A6A9-7F4888F5BCF8}" destId="{A1867A16-B4E5-4C42-90F4-63051DCC0CE6}" srcOrd="0" destOrd="1" presId="urn:microsoft.com/office/officeart/2005/8/layout/vList2"/>
    <dgm:cxn modelId="{56EE935F-55C3-4024-BDE5-0933C0D0CA91}" srcId="{B87D2AFE-9929-48A2-9DCB-C5BEAC7D7242}" destId="{70A1FC7E-36F3-4CBF-A6A9-7F4888F5BCF8}" srcOrd="1" destOrd="0" parTransId="{D7C05EE6-A1B1-4004-B8BD-E86547AFE20F}" sibTransId="{423966D7-3A7A-42A4-B9D2-486320461D93}"/>
    <dgm:cxn modelId="{2D385195-F4B0-4BFB-B1BA-9BCA3C05FD7B}" type="presOf" srcId="{153C78C1-18EE-4057-9265-B43620BCB6B0}" destId="{51741CE2-C519-4286-8176-2975DC4533F9}" srcOrd="0" destOrd="0" presId="urn:microsoft.com/office/officeart/2005/8/layout/vList2"/>
    <dgm:cxn modelId="{18E2DAB8-BB88-4BCC-BECB-599177250ED2}" srcId="{D1AF5B5B-C2D4-48E9-9156-ED6BAA9DA776}" destId="{CBC53531-C4AB-41EB-AD34-D231F098426E}" srcOrd="2" destOrd="0" parTransId="{85049374-E9B6-45B2-985D-761E2198A16E}" sibTransId="{A8A3E459-295C-4BDC-8B61-8FFF5667DD32}"/>
    <dgm:cxn modelId="{609B5D96-89B4-4C6B-BD2B-AFBFA05C6376}" type="presOf" srcId="{1D5E9810-9AF7-4C8B-8E42-8F79386FA217}" destId="{A1867A16-B4E5-4C42-90F4-63051DCC0CE6}" srcOrd="0" destOrd="2" presId="urn:microsoft.com/office/officeart/2005/8/layout/vList2"/>
    <dgm:cxn modelId="{6D2591E6-29A6-4E72-BEC2-8BCBF65C4B2E}" srcId="{B87D2AFE-9929-48A2-9DCB-C5BEAC7D7242}" destId="{4A7CAA9B-2FAD-4F8C-BF4F-DAC8781B7FF4}" srcOrd="0" destOrd="0" parTransId="{FDEE0A62-96B1-476E-98AE-5B099B67470B}" sibTransId="{879CCACC-0605-41B3-8D9E-DF4CFBA3759D}"/>
    <dgm:cxn modelId="{C958F0DD-CA4A-4374-A914-C2329DAC1A28}" type="presOf" srcId="{F9FFD390-4CC5-416B-9643-5C3D75F0C2B5}" destId="{51741CE2-C519-4286-8176-2975DC4533F9}" srcOrd="0" destOrd="3" presId="urn:microsoft.com/office/officeart/2005/8/layout/vList2"/>
    <dgm:cxn modelId="{DBEF9159-5FDD-4803-8E59-02177DCB5E2D}" srcId="{D1AF5B5B-C2D4-48E9-9156-ED6BAA9DA776}" destId="{F9FFD390-4CC5-416B-9643-5C3D75F0C2B5}" srcOrd="3" destOrd="0" parTransId="{54C60E58-8849-4154-8CF3-8CD0F0833A41}" sibTransId="{CF82A750-D7AB-4C1C-9FD7-2B15EF836016}"/>
    <dgm:cxn modelId="{CFE1AAE6-3CFF-451C-A983-2C6B7984D309}" srcId="{D1AF5B5B-C2D4-48E9-9156-ED6BAA9DA776}" destId="{153C78C1-18EE-4057-9265-B43620BCB6B0}" srcOrd="0" destOrd="0" parTransId="{85BB3BBA-AABF-4B12-98A1-D312C40A79DE}" sibTransId="{1EF4AF33-7077-4089-9862-BE76DF518CC5}"/>
    <dgm:cxn modelId="{A2D464AA-B0BE-458A-AF86-909272547610}" srcId="{D1AF5B5B-C2D4-48E9-9156-ED6BAA9DA776}" destId="{69F313BE-4C41-4310-8B75-4ACB118DAD4E}" srcOrd="1" destOrd="0" parTransId="{5E9036CC-F724-4653-A1BA-84CF2B5AC963}" sibTransId="{BC0FA550-5E32-45A6-BB21-2F56D972B76C}"/>
    <dgm:cxn modelId="{475490D6-C78A-431D-A68B-2058CBFC22FB}" type="presOf" srcId="{D1AF5B5B-C2D4-48E9-9156-ED6BAA9DA776}" destId="{E6836D9D-45AB-41CC-9189-BB578531ECFB}" srcOrd="0" destOrd="0" presId="urn:microsoft.com/office/officeart/2005/8/layout/vList2"/>
    <dgm:cxn modelId="{25129B0E-2B8A-4996-96CA-6B41DFE4B7C7}" type="presOf" srcId="{4A7CAA9B-2FAD-4F8C-BF4F-DAC8781B7FF4}" destId="{A1867A16-B4E5-4C42-90F4-63051DCC0CE6}" srcOrd="0" destOrd="0" presId="urn:microsoft.com/office/officeart/2005/8/layout/vList2"/>
    <dgm:cxn modelId="{7A3BD503-812F-4EA3-BD3D-3DDE4A5808EE}" srcId="{B87D2AFE-9929-48A2-9DCB-C5BEAC7D7242}" destId="{1D5E9810-9AF7-4C8B-8E42-8F79386FA217}" srcOrd="2" destOrd="0" parTransId="{426F95B7-1F83-403A-9671-3FD1E724982B}" sibTransId="{1734DA8A-DA09-43E0-BD49-70C0C9C9DE2E}"/>
    <dgm:cxn modelId="{D047748B-45D1-4404-AFAC-7707FFF8D031}" type="presParOf" srcId="{00B7219C-9334-4611-A262-7C8B8B7800EB}" destId="{E6836D9D-45AB-41CC-9189-BB578531ECFB}" srcOrd="0" destOrd="0" presId="urn:microsoft.com/office/officeart/2005/8/layout/vList2"/>
    <dgm:cxn modelId="{828D4683-A850-4F5D-B587-36DA892E52E3}" type="presParOf" srcId="{00B7219C-9334-4611-A262-7C8B8B7800EB}" destId="{51741CE2-C519-4286-8176-2975DC4533F9}" srcOrd="1" destOrd="0" presId="urn:microsoft.com/office/officeart/2005/8/layout/vList2"/>
    <dgm:cxn modelId="{C59E5148-3F22-4E86-A7E9-9D144A0DDCBE}" type="presParOf" srcId="{00B7219C-9334-4611-A262-7C8B8B7800EB}" destId="{900EA31C-B449-4CB0-84BD-27BB4E8BDAD7}" srcOrd="2" destOrd="0" presId="urn:microsoft.com/office/officeart/2005/8/layout/vList2"/>
    <dgm:cxn modelId="{EA0DD65F-3496-4995-9943-C14ADFA6D266}" type="presParOf" srcId="{00B7219C-9334-4611-A262-7C8B8B7800EB}" destId="{A1867A16-B4E5-4C42-90F4-63051DCC0CE6}"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36D9D-45AB-41CC-9189-BB578531ECFB}">
      <dsp:nvSpPr>
        <dsp:cNvPr id="0" name=""/>
        <dsp:cNvSpPr/>
      </dsp:nvSpPr>
      <dsp:spPr>
        <a:xfrm>
          <a:off x="0" y="101268"/>
          <a:ext cx="2926008" cy="397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b="1" kern="1200" baseline="0" dirty="0" smtClean="0"/>
            <a:t>Current Stack</a:t>
          </a:r>
          <a:endParaRPr lang="en-IE" sz="1700" kern="1200" dirty="0"/>
        </a:p>
      </dsp:txBody>
      <dsp:txXfrm>
        <a:off x="19419" y="120687"/>
        <a:ext cx="2887170" cy="358962"/>
      </dsp:txXfrm>
    </dsp:sp>
    <dsp:sp modelId="{51741CE2-C519-4286-8176-2975DC4533F9}">
      <dsp:nvSpPr>
        <dsp:cNvPr id="0" name=""/>
        <dsp:cNvSpPr/>
      </dsp:nvSpPr>
      <dsp:spPr>
        <a:xfrm>
          <a:off x="0" y="499069"/>
          <a:ext cx="2926008" cy="1055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01"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en-US" sz="1300" kern="1200" baseline="0" dirty="0" smtClean="0"/>
            <a:t>PowerBuilder</a:t>
          </a:r>
          <a:endParaRPr lang="en-IE" sz="1300" kern="1200" dirty="0"/>
        </a:p>
        <a:p>
          <a:pPr marL="114300" lvl="1" indent="-114300" algn="l" defTabSz="577850" rtl="0">
            <a:lnSpc>
              <a:spcPct val="90000"/>
            </a:lnSpc>
            <a:spcBef>
              <a:spcPct val="0"/>
            </a:spcBef>
            <a:spcAft>
              <a:spcPct val="20000"/>
            </a:spcAft>
            <a:buChar char="••"/>
          </a:pPr>
          <a:r>
            <a:rPr lang="en-US" sz="1300" kern="1200" baseline="0" dirty="0" smtClean="0"/>
            <a:t>C</a:t>
          </a:r>
          <a:endParaRPr lang="en-IE" sz="1300" kern="1200" dirty="0"/>
        </a:p>
        <a:p>
          <a:pPr marL="114300" lvl="1" indent="-114300" algn="l" defTabSz="577850" rtl="0">
            <a:lnSpc>
              <a:spcPct val="90000"/>
            </a:lnSpc>
            <a:spcBef>
              <a:spcPct val="0"/>
            </a:spcBef>
            <a:spcAft>
              <a:spcPct val="20000"/>
            </a:spcAft>
            <a:buChar char="••"/>
          </a:pPr>
          <a:r>
            <a:rPr lang="en-US" sz="1300" kern="1200" baseline="0" dirty="0" smtClean="0"/>
            <a:t>Visual Studio (C / C++)</a:t>
          </a:r>
          <a:endParaRPr lang="en-IE" sz="1300" kern="1200" dirty="0"/>
        </a:p>
        <a:p>
          <a:pPr marL="114300" lvl="1" indent="-114300" algn="l" defTabSz="577850" rtl="0">
            <a:lnSpc>
              <a:spcPct val="90000"/>
            </a:lnSpc>
            <a:spcBef>
              <a:spcPct val="0"/>
            </a:spcBef>
            <a:spcAft>
              <a:spcPct val="20000"/>
            </a:spcAft>
            <a:buChar char="••"/>
          </a:pPr>
          <a:r>
            <a:rPr lang="en-US" sz="1300" kern="1200" baseline="0" dirty="0" smtClean="0"/>
            <a:t>Oracle</a:t>
          </a:r>
          <a:endParaRPr lang="en-IE" sz="1300" kern="1200" dirty="0"/>
        </a:p>
        <a:p>
          <a:pPr marL="114300" lvl="1" indent="-114300" algn="l" defTabSz="577850" rtl="0">
            <a:lnSpc>
              <a:spcPct val="90000"/>
            </a:lnSpc>
            <a:spcBef>
              <a:spcPct val="0"/>
            </a:spcBef>
            <a:spcAft>
              <a:spcPct val="20000"/>
            </a:spcAft>
            <a:buChar char="••"/>
          </a:pPr>
          <a:r>
            <a:rPr lang="en-US" sz="1300" kern="1200" baseline="0" dirty="0" smtClean="0"/>
            <a:t>Windows &amp; Solaris</a:t>
          </a:r>
          <a:endParaRPr lang="en-IE" sz="1300" kern="1200" dirty="0"/>
        </a:p>
      </dsp:txBody>
      <dsp:txXfrm>
        <a:off x="0" y="499069"/>
        <a:ext cx="2926008" cy="1055700"/>
      </dsp:txXfrm>
    </dsp:sp>
    <dsp:sp modelId="{900EA31C-B449-4CB0-84BD-27BB4E8BDAD7}">
      <dsp:nvSpPr>
        <dsp:cNvPr id="0" name=""/>
        <dsp:cNvSpPr/>
      </dsp:nvSpPr>
      <dsp:spPr>
        <a:xfrm>
          <a:off x="0" y="1554769"/>
          <a:ext cx="2926008" cy="397800"/>
        </a:xfrm>
        <a:prstGeom prst="roundRect">
          <a:avLst/>
        </a:prstGeom>
        <a:solidFill>
          <a:schemeClr val="accent3">
            <a:hueOff val="-19936262"/>
            <a:satOff val="-2542"/>
            <a:lumOff val="235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IE" sz="1700" kern="1200" dirty="0" smtClean="0"/>
            <a:t>Future State Stack</a:t>
          </a:r>
          <a:endParaRPr lang="en-IE" sz="1700" kern="1200" dirty="0"/>
        </a:p>
      </dsp:txBody>
      <dsp:txXfrm>
        <a:off x="19419" y="1574188"/>
        <a:ext cx="2887170" cy="358962"/>
      </dsp:txXfrm>
    </dsp:sp>
    <dsp:sp modelId="{A1867A16-B4E5-4C42-90F4-63051DCC0CE6}">
      <dsp:nvSpPr>
        <dsp:cNvPr id="0" name=""/>
        <dsp:cNvSpPr/>
      </dsp:nvSpPr>
      <dsp:spPr>
        <a:xfrm>
          <a:off x="0" y="1952569"/>
          <a:ext cx="2926008" cy="144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01"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en-US" sz="1300" kern="1200" baseline="0" dirty="0" smtClean="0"/>
            <a:t>UI </a:t>
          </a:r>
          <a:r>
            <a:rPr lang="en-US" sz="1300" kern="1200" baseline="0" dirty="0" smtClean="0">
              <a:sym typeface="Wingdings"/>
            </a:rPr>
            <a:t></a:t>
          </a:r>
          <a:r>
            <a:rPr lang="en-US" sz="1300" kern="1200" baseline="0" dirty="0" smtClean="0"/>
            <a:t> Angular JS</a:t>
          </a:r>
          <a:endParaRPr lang="en-IE" sz="1300" kern="1200" dirty="0"/>
        </a:p>
        <a:p>
          <a:pPr marL="114300" lvl="1" indent="-114300" algn="l" defTabSz="577850" rtl="0">
            <a:lnSpc>
              <a:spcPct val="90000"/>
            </a:lnSpc>
            <a:spcBef>
              <a:spcPct val="0"/>
            </a:spcBef>
            <a:spcAft>
              <a:spcPct val="20000"/>
            </a:spcAft>
            <a:buChar char="••"/>
          </a:pPr>
          <a:r>
            <a:rPr lang="en-US" sz="1300" kern="1200" baseline="0" dirty="0" smtClean="0"/>
            <a:t>Java Services (Service enablement)</a:t>
          </a:r>
          <a:endParaRPr lang="en-IE" sz="1300" kern="1200" dirty="0"/>
        </a:p>
        <a:p>
          <a:pPr marL="114300" lvl="1" indent="-114300" algn="l" defTabSz="577850" rtl="0">
            <a:lnSpc>
              <a:spcPct val="90000"/>
            </a:lnSpc>
            <a:spcBef>
              <a:spcPct val="0"/>
            </a:spcBef>
            <a:spcAft>
              <a:spcPct val="20000"/>
            </a:spcAft>
            <a:buChar char="••"/>
          </a:pPr>
          <a:r>
            <a:rPr lang="en-US" sz="1300" kern="1200" baseline="0" dirty="0" smtClean="0"/>
            <a:t>JBoss </a:t>
          </a:r>
          <a:endParaRPr lang="en-IE" sz="1300" kern="1200" dirty="0"/>
        </a:p>
        <a:p>
          <a:pPr marL="114300" lvl="1" indent="-114300" algn="l" defTabSz="577850" rtl="0">
            <a:lnSpc>
              <a:spcPct val="90000"/>
            </a:lnSpc>
            <a:spcBef>
              <a:spcPct val="0"/>
            </a:spcBef>
            <a:spcAft>
              <a:spcPct val="20000"/>
            </a:spcAft>
            <a:buChar char="••"/>
          </a:pPr>
          <a:r>
            <a:rPr lang="en-US" sz="1300" kern="1200" baseline="0" dirty="0" smtClean="0"/>
            <a:t>ESB (MuleSoft / Active MQ)</a:t>
          </a:r>
          <a:endParaRPr lang="en-IE" sz="1300" kern="1200" dirty="0"/>
        </a:p>
        <a:p>
          <a:pPr marL="114300" lvl="1" indent="-114300" algn="l" defTabSz="577850" rtl="0">
            <a:lnSpc>
              <a:spcPct val="90000"/>
            </a:lnSpc>
            <a:spcBef>
              <a:spcPct val="0"/>
            </a:spcBef>
            <a:spcAft>
              <a:spcPct val="20000"/>
            </a:spcAft>
            <a:buChar char="••"/>
          </a:pPr>
          <a:r>
            <a:rPr lang="en-US" sz="1300" kern="1200" baseline="0" dirty="0" smtClean="0"/>
            <a:t>Oracle on Solaris</a:t>
          </a:r>
          <a:endParaRPr lang="en-IE" sz="1300" kern="1200" dirty="0"/>
        </a:p>
        <a:p>
          <a:pPr marL="114300" lvl="1" indent="-114300" algn="l" defTabSz="577850" rtl="0">
            <a:lnSpc>
              <a:spcPct val="90000"/>
            </a:lnSpc>
            <a:spcBef>
              <a:spcPct val="0"/>
            </a:spcBef>
            <a:spcAft>
              <a:spcPct val="20000"/>
            </a:spcAft>
            <a:buChar char="••"/>
          </a:pPr>
          <a:r>
            <a:rPr lang="en-US" sz="1300" kern="1200" baseline="0" dirty="0" smtClean="0"/>
            <a:t>Linux</a:t>
          </a:r>
          <a:endParaRPr lang="en-IE" sz="1300" kern="1200" dirty="0"/>
        </a:p>
      </dsp:txBody>
      <dsp:txXfrm>
        <a:off x="0" y="1952569"/>
        <a:ext cx="2926008" cy="14427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8768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777607" y="0"/>
            <a:ext cx="2889938" cy="487680"/>
          </a:xfrm>
          <a:prstGeom prst="rect">
            <a:avLst/>
          </a:prstGeom>
        </p:spPr>
        <p:txBody>
          <a:bodyPr vert="horz" lIns="91440" tIns="45720" rIns="91440" bIns="45720" rtlCol="0"/>
          <a:lstStyle>
            <a:lvl1pPr algn="r">
              <a:defRPr sz="1200"/>
            </a:lvl1pPr>
          </a:lstStyle>
          <a:p>
            <a:fld id="{58E35D9D-4372-5D41-B59C-264AE2246998}" type="datetimeFigureOut">
              <a:rPr lang="en-US" smtClean="0"/>
              <a:t>6/13/2018</a:t>
            </a:fld>
            <a:endParaRPr lang="en-US" dirty="0"/>
          </a:p>
        </p:txBody>
      </p:sp>
      <p:sp>
        <p:nvSpPr>
          <p:cNvPr id="4" name="Footer Placeholder 3"/>
          <p:cNvSpPr>
            <a:spLocks noGrp="1"/>
          </p:cNvSpPr>
          <p:nvPr>
            <p:ph type="ftr" sz="quarter" idx="2"/>
          </p:nvPr>
        </p:nvSpPr>
        <p:spPr>
          <a:xfrm>
            <a:off x="0" y="9264227"/>
            <a:ext cx="2889938" cy="48768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777607" y="9264227"/>
            <a:ext cx="2889938" cy="487680"/>
          </a:xfrm>
          <a:prstGeom prst="rect">
            <a:avLst/>
          </a:prstGeom>
        </p:spPr>
        <p:txBody>
          <a:bodyPr vert="horz" lIns="91440" tIns="45720" rIns="91440" bIns="45720" rtlCol="0" anchor="b"/>
          <a:lstStyle>
            <a:lvl1pPr algn="r">
              <a:defRPr sz="1200"/>
            </a:lvl1pPr>
          </a:lstStyle>
          <a:p>
            <a:fld id="{B26FB324-3481-6C42-88B9-53A4A439B33E}" type="slidenum">
              <a:rPr lang="en-US" smtClean="0"/>
              <a:t>‹#›</a:t>
            </a:fld>
            <a:endParaRPr lang="en-US" dirty="0"/>
          </a:p>
        </p:txBody>
      </p:sp>
    </p:spTree>
    <p:extLst>
      <p:ext uri="{BB962C8B-B14F-4D97-AF65-F5344CB8AC3E}">
        <p14:creationId xmlns:p14="http://schemas.microsoft.com/office/powerpoint/2010/main" val="33775120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8768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777607" y="0"/>
            <a:ext cx="2889938" cy="487680"/>
          </a:xfrm>
          <a:prstGeom prst="rect">
            <a:avLst/>
          </a:prstGeom>
        </p:spPr>
        <p:txBody>
          <a:bodyPr vert="horz" lIns="91440" tIns="45720" rIns="91440" bIns="45720" rtlCol="0"/>
          <a:lstStyle>
            <a:lvl1pPr algn="r">
              <a:defRPr sz="1200"/>
            </a:lvl1pPr>
          </a:lstStyle>
          <a:p>
            <a:fld id="{CFF170B1-6EB7-7B44-9CA4-D2AEB0562E2B}" type="datetimeFigureOut">
              <a:rPr lang="en-US" smtClean="0"/>
              <a:t>6/13/2018</a:t>
            </a:fld>
            <a:endParaRPr lang="en-US" dirty="0"/>
          </a:p>
        </p:txBody>
      </p:sp>
      <p:sp>
        <p:nvSpPr>
          <p:cNvPr id="4" name="Slide Image Placeholder 3"/>
          <p:cNvSpPr>
            <a:spLocks noGrp="1" noRot="1" noChangeAspect="1"/>
          </p:cNvSpPr>
          <p:nvPr>
            <p:ph type="sldImg" idx="2"/>
          </p:nvPr>
        </p:nvSpPr>
        <p:spPr>
          <a:xfrm>
            <a:off x="84138" y="731838"/>
            <a:ext cx="6500812" cy="36576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66909" y="4632960"/>
            <a:ext cx="5335270" cy="438912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264227"/>
            <a:ext cx="2889938" cy="48768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777607" y="9264227"/>
            <a:ext cx="2889938" cy="487680"/>
          </a:xfrm>
          <a:prstGeom prst="rect">
            <a:avLst/>
          </a:prstGeom>
        </p:spPr>
        <p:txBody>
          <a:bodyPr vert="horz" lIns="91440" tIns="45720" rIns="91440" bIns="45720" rtlCol="0" anchor="b"/>
          <a:lstStyle>
            <a:lvl1pPr algn="r">
              <a:defRPr sz="1200"/>
            </a:lvl1pPr>
          </a:lstStyle>
          <a:p>
            <a:fld id="{89F68097-7233-D54E-B230-8C1A12394B3E}" type="slidenum">
              <a:rPr lang="en-US" smtClean="0"/>
              <a:t>‹#›</a:t>
            </a:fld>
            <a:endParaRPr lang="en-US" dirty="0"/>
          </a:p>
        </p:txBody>
      </p:sp>
    </p:spTree>
    <p:extLst>
      <p:ext uri="{BB962C8B-B14F-4D97-AF65-F5344CB8AC3E}">
        <p14:creationId xmlns:p14="http://schemas.microsoft.com/office/powerpoint/2010/main" val="488777817"/>
      </p:ext>
    </p:extLst>
  </p:cSld>
  <p:clrMap bg1="lt1" tx1="dk1" bg2="lt2" tx2="dk2" accent1="accent1" accent2="accent2" accent3="accent3" accent4="accent4" accent5="accent5" accent6="accent6" hlink="hlink" folHlink="folHlink"/>
  <p:hf hdr="0" ftr="0" dt="0"/>
  <p:notesStyle>
    <a:lvl1pPr marL="0" algn="l" defTabSz="457154" rtl="0" eaLnBrk="1" latinLnBrk="0" hangingPunct="1">
      <a:defRPr sz="1200" kern="1200">
        <a:solidFill>
          <a:schemeClr val="tx1"/>
        </a:solidFill>
        <a:latin typeface="+mn-lt"/>
        <a:ea typeface="+mn-ea"/>
        <a:cs typeface="+mn-cs"/>
      </a:defRPr>
    </a:lvl1pPr>
    <a:lvl2pPr marL="457154" algn="l" defTabSz="457154" rtl="0" eaLnBrk="1" latinLnBrk="0" hangingPunct="1">
      <a:defRPr sz="1200" kern="1200">
        <a:solidFill>
          <a:schemeClr val="tx1"/>
        </a:solidFill>
        <a:latin typeface="+mn-lt"/>
        <a:ea typeface="+mn-ea"/>
        <a:cs typeface="+mn-cs"/>
      </a:defRPr>
    </a:lvl2pPr>
    <a:lvl3pPr marL="914310" algn="l" defTabSz="457154" rtl="0" eaLnBrk="1" latinLnBrk="0" hangingPunct="1">
      <a:defRPr sz="1200" kern="1200">
        <a:solidFill>
          <a:schemeClr val="tx1"/>
        </a:solidFill>
        <a:latin typeface="+mn-lt"/>
        <a:ea typeface="+mn-ea"/>
        <a:cs typeface="+mn-cs"/>
      </a:defRPr>
    </a:lvl3pPr>
    <a:lvl4pPr marL="1371464" algn="l" defTabSz="457154" rtl="0" eaLnBrk="1" latinLnBrk="0" hangingPunct="1">
      <a:defRPr sz="1200" kern="1200">
        <a:solidFill>
          <a:schemeClr val="tx1"/>
        </a:solidFill>
        <a:latin typeface="+mn-lt"/>
        <a:ea typeface="+mn-ea"/>
        <a:cs typeface="+mn-cs"/>
      </a:defRPr>
    </a:lvl4pPr>
    <a:lvl5pPr marL="1828619" algn="l" defTabSz="457154" rtl="0" eaLnBrk="1" latinLnBrk="0" hangingPunct="1">
      <a:defRPr sz="1200" kern="1200">
        <a:solidFill>
          <a:schemeClr val="tx1"/>
        </a:solidFill>
        <a:latin typeface="+mn-lt"/>
        <a:ea typeface="+mn-ea"/>
        <a:cs typeface="+mn-cs"/>
      </a:defRPr>
    </a:lvl5pPr>
    <a:lvl6pPr marL="2285772" algn="l" defTabSz="457154" rtl="0" eaLnBrk="1" latinLnBrk="0" hangingPunct="1">
      <a:defRPr sz="1200" kern="1200">
        <a:solidFill>
          <a:schemeClr val="tx1"/>
        </a:solidFill>
        <a:latin typeface="+mn-lt"/>
        <a:ea typeface="+mn-ea"/>
        <a:cs typeface="+mn-cs"/>
      </a:defRPr>
    </a:lvl6pPr>
    <a:lvl7pPr marL="2742926" algn="l" defTabSz="457154" rtl="0" eaLnBrk="1" latinLnBrk="0" hangingPunct="1">
      <a:defRPr sz="1200" kern="1200">
        <a:solidFill>
          <a:schemeClr val="tx1"/>
        </a:solidFill>
        <a:latin typeface="+mn-lt"/>
        <a:ea typeface="+mn-ea"/>
        <a:cs typeface="+mn-cs"/>
      </a:defRPr>
    </a:lvl7pPr>
    <a:lvl8pPr marL="3200080" algn="l" defTabSz="457154" rtl="0" eaLnBrk="1" latinLnBrk="0" hangingPunct="1">
      <a:defRPr sz="1200" kern="1200">
        <a:solidFill>
          <a:schemeClr val="tx1"/>
        </a:solidFill>
        <a:latin typeface="+mn-lt"/>
        <a:ea typeface="+mn-ea"/>
        <a:cs typeface="+mn-cs"/>
      </a:defRPr>
    </a:lvl8pPr>
    <a:lvl9pPr marL="3657235" algn="l" defTabSz="4571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1</a:t>
            </a:fld>
            <a:endParaRPr lang="en-US" dirty="0"/>
          </a:p>
        </p:txBody>
      </p:sp>
    </p:spTree>
    <p:extLst>
      <p:ext uri="{BB962C8B-B14F-4D97-AF65-F5344CB8AC3E}">
        <p14:creationId xmlns:p14="http://schemas.microsoft.com/office/powerpoint/2010/main" val="3204420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of our multi-tenancy and our technology being specifically tailored to life insurance products, we provide our clients with five distinct reasons for choosing us.</a:t>
            </a:r>
          </a:p>
          <a:p>
            <a:endParaRPr lang="en-US" baseline="0" dirty="0" smtClean="0"/>
          </a:p>
          <a:p>
            <a:pPr marL="241653" indent="-241653">
              <a:buAutoNum type="arabicPeriod"/>
            </a:pPr>
            <a:r>
              <a:rPr lang="en-US" baseline="0" dirty="0" smtClean="0"/>
              <a:t>We improve service. Our teams and training are dedicated to higher/better levels of support. Teams can share knowledge and skills, trainers can be dedicated.</a:t>
            </a:r>
          </a:p>
          <a:p>
            <a:pPr marL="241653" indent="-241653">
              <a:buAutoNum type="arabicPeriod"/>
            </a:pPr>
            <a:endParaRPr lang="en-US" baseline="0" dirty="0" smtClean="0"/>
          </a:p>
          <a:p>
            <a:pPr marL="241653" indent="-241653">
              <a:buAutoNum type="arabicPeriod"/>
            </a:pPr>
            <a:r>
              <a:rPr lang="en-US" baseline="0" dirty="0" smtClean="0"/>
              <a:t>We improve profitability. We reduce unit and over costs and reduce reserve requirements.</a:t>
            </a:r>
          </a:p>
          <a:p>
            <a:pPr marL="241653" indent="-241653">
              <a:buAutoNum type="arabicPeriod"/>
            </a:pPr>
            <a:endParaRPr lang="en-US" baseline="0" dirty="0" smtClean="0"/>
          </a:p>
          <a:p>
            <a:pPr marL="241653" indent="-241653">
              <a:buAutoNum type="arabicPeriod"/>
            </a:pPr>
            <a:r>
              <a:rPr lang="en-US" baseline="0" dirty="0" smtClean="0"/>
              <a:t>We reduce risk. Any type of change creates amounts of risks. Our technology and personnel are customized and dedicated to ensuring risk reduction.</a:t>
            </a:r>
          </a:p>
          <a:p>
            <a:pPr marL="241653" indent="-241653">
              <a:buAutoNum type="arabicPeriod"/>
            </a:pPr>
            <a:r>
              <a:rPr lang="en-US" baseline="0" dirty="0" smtClean="0"/>
              <a:t>We help launch products quicker and more efficiently. Our flexible technologies and electronic processing allow for speed to market.</a:t>
            </a:r>
          </a:p>
          <a:p>
            <a:pPr marL="241653" indent="-241653">
              <a:buAutoNum type="arabicPeriod"/>
            </a:pPr>
            <a:r>
              <a:rPr lang="en-US" baseline="0" dirty="0" smtClean="0"/>
              <a:t>We help our clients position for success. We have modern technology, the ability to scale and we are solely focused on product, distribution, and risk management.</a:t>
            </a:r>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10</a:t>
            </a:fld>
            <a:endParaRPr lang="en-US" dirty="0"/>
          </a:p>
        </p:txBody>
      </p:sp>
    </p:spTree>
    <p:extLst>
      <p:ext uri="{BB962C8B-B14F-4D97-AF65-F5344CB8AC3E}">
        <p14:creationId xmlns:p14="http://schemas.microsoft.com/office/powerpoint/2010/main" val="9997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home is in Topeka, Kansas where we have two separate locations. </a:t>
            </a:r>
            <a:r>
              <a:rPr lang="en-US" dirty="0" smtClean="0"/>
              <a:t>Corporate</a:t>
            </a:r>
            <a:r>
              <a:rPr lang="en-US" baseline="0" dirty="0" smtClean="0"/>
              <a:t> Home Office located at 1300 Arrowhead.  Referred as Arrowhead or even 1300. Its houses leadership and some call/processing teams as well as many support teams. This small building houses less than 10% of our associates.</a:t>
            </a:r>
          </a:p>
          <a:p>
            <a:endParaRPr lang="en-US" baseline="0" dirty="0" smtClean="0"/>
          </a:p>
          <a:p>
            <a:r>
              <a:rPr lang="en-US" baseline="0" dirty="0" smtClean="0"/>
              <a:t>Security Benefit Building – also known as SB Main Campus or 6</a:t>
            </a:r>
            <a:r>
              <a:rPr lang="en-US" baseline="30000" dirty="0" smtClean="0"/>
              <a:t>th</a:t>
            </a:r>
            <a:r>
              <a:rPr lang="en-US" baseline="0" dirty="0" smtClean="0"/>
              <a:t> Street Campus. This large campus features a café, training center, and more than 70% of our associates. Our parent company is Security Benefit. We rent space and take advantage of the it’s size to accommodate many of our needs. </a:t>
            </a:r>
          </a:p>
          <a:p>
            <a:endParaRPr lang="en-US" baseline="0" dirty="0" smtClean="0"/>
          </a:p>
          <a:p>
            <a:r>
              <a:rPr lang="en-US" baseline="0" dirty="0" smtClean="0"/>
              <a:t>Other locations include:</a:t>
            </a:r>
          </a:p>
          <a:p>
            <a:r>
              <a:rPr lang="en-US" baseline="0" dirty="0" smtClean="0"/>
              <a:t>Se2 – Lincoln Nebraska – This particular site houses a call and process center specific to only to Lincoln Benefit Life. It’s directly north of Topeka. Driving time would be about three hours. Lincoln Benefit Life requested that their call and processing center be housed near their home location.</a:t>
            </a:r>
          </a:p>
          <a:p>
            <a:r>
              <a:rPr lang="en-US" baseline="0" dirty="0" smtClean="0"/>
              <a:t> </a:t>
            </a:r>
          </a:p>
          <a:p>
            <a:pPr defTabSz="966612"/>
            <a:r>
              <a:rPr lang="en-US" baseline="0" dirty="0" smtClean="0"/>
              <a:t>Se2- Bridgewater – Located in Bridgewater, NJ is another recent addition. In late 2015 se2 chose to secure a location central to the Life Insurance industry. Located near Bridgewater are many Life Insurance companies. In this location, we are a presence in the Industry, tap into local talent found in this area, and court many potential new clients. </a:t>
            </a:r>
            <a:endParaRPr lang="en-US" b="1" baseline="0" dirty="0" smtClean="0"/>
          </a:p>
          <a:p>
            <a:endParaRPr lang="en-US" baseline="0" dirty="0" smtClean="0"/>
          </a:p>
          <a:p>
            <a:r>
              <a:rPr lang="en-US" baseline="0" dirty="0" smtClean="0"/>
              <a:t>Se2 –Waterford –  Located in Ireland. Se2 purchased the entity in late 2015. This group of highly skilled personnel helped onboard one of our clients to the se2 platform. This location also helps support our 24/7 global delivery model. </a:t>
            </a:r>
          </a:p>
          <a:p>
            <a:endParaRPr lang="en-US" b="1" baseline="0" dirty="0" smtClean="0"/>
          </a:p>
          <a:p>
            <a:r>
              <a:rPr lang="en-US" b="1" baseline="0" dirty="0" smtClean="0"/>
              <a:t>Points of interest: </a:t>
            </a:r>
          </a:p>
          <a:p>
            <a:r>
              <a:rPr lang="en-US" b="1" baseline="0" dirty="0" smtClean="0"/>
              <a:t>Kansas City, Missouri  - houses a business continuity and disaster recovery location.</a:t>
            </a:r>
          </a:p>
          <a:p>
            <a:r>
              <a:rPr lang="en-US" b="1" baseline="0" dirty="0" smtClean="0"/>
              <a:t>NTT –</a:t>
            </a:r>
            <a:r>
              <a:rPr lang="en-US" baseline="0" dirty="0" smtClean="0"/>
              <a:t> located in India. se2 has engaged NTT Data, Inc to provide transaction, reporting, and accounting support services. Although they are not se2, they are business </a:t>
            </a:r>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11</a:t>
            </a:fld>
            <a:endParaRPr lang="en-US" dirty="0"/>
          </a:p>
        </p:txBody>
      </p:sp>
    </p:spTree>
    <p:extLst>
      <p:ext uri="{BB962C8B-B14F-4D97-AF65-F5344CB8AC3E}">
        <p14:creationId xmlns:p14="http://schemas.microsoft.com/office/powerpoint/2010/main" val="3935754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12</a:t>
            </a:fld>
            <a:endParaRPr lang="en-US" dirty="0"/>
          </a:p>
        </p:txBody>
      </p:sp>
    </p:spTree>
    <p:extLst>
      <p:ext uri="{BB962C8B-B14F-4D97-AF65-F5344CB8AC3E}">
        <p14:creationId xmlns:p14="http://schemas.microsoft.com/office/powerpoint/2010/main" val="3750119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13</a:t>
            </a:fld>
            <a:endParaRPr lang="en-US" dirty="0"/>
          </a:p>
        </p:txBody>
      </p:sp>
    </p:spTree>
    <p:extLst>
      <p:ext uri="{BB962C8B-B14F-4D97-AF65-F5344CB8AC3E}">
        <p14:creationId xmlns:p14="http://schemas.microsoft.com/office/powerpoint/2010/main" val="136499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14</a:t>
            </a:fld>
            <a:endParaRPr lang="en-US" dirty="0"/>
          </a:p>
        </p:txBody>
      </p:sp>
    </p:spTree>
    <p:extLst>
      <p:ext uri="{BB962C8B-B14F-4D97-AF65-F5344CB8AC3E}">
        <p14:creationId xmlns:p14="http://schemas.microsoft.com/office/powerpoint/2010/main" val="2924638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20</a:t>
            </a:fld>
            <a:endParaRPr lang="en-US" dirty="0"/>
          </a:p>
        </p:txBody>
      </p:sp>
    </p:spTree>
    <p:extLst>
      <p:ext uri="{BB962C8B-B14F-4D97-AF65-F5344CB8AC3E}">
        <p14:creationId xmlns:p14="http://schemas.microsoft.com/office/powerpoint/2010/main" val="1766391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731838"/>
            <a:ext cx="6500812" cy="3657600"/>
          </a:xfrm>
        </p:spPr>
      </p:sp>
      <p:sp>
        <p:nvSpPr>
          <p:cNvPr id="3" name="Notes Placeholder 2"/>
          <p:cNvSpPr>
            <a:spLocks noGrp="1"/>
          </p:cNvSpPr>
          <p:nvPr>
            <p:ph type="body" idx="1"/>
          </p:nvPr>
        </p:nvSpPr>
        <p:spPr/>
        <p:txBody>
          <a:bodyPr/>
          <a:lstStyle/>
          <a:p>
            <a:r>
              <a:rPr lang="en-US" dirty="0" smtClean="0"/>
              <a:t>Questions</a:t>
            </a:r>
          </a:p>
          <a:p>
            <a:r>
              <a:rPr lang="en-US" dirty="0" smtClean="0"/>
              <a:t>Break</a:t>
            </a:r>
            <a:endParaRPr lang="en-US" dirty="0"/>
          </a:p>
        </p:txBody>
      </p:sp>
      <p:sp>
        <p:nvSpPr>
          <p:cNvPr id="4" name="Slide Number Placeholder 3"/>
          <p:cNvSpPr>
            <a:spLocks noGrp="1"/>
          </p:cNvSpPr>
          <p:nvPr>
            <p:ph type="sldNum" sz="quarter" idx="10"/>
          </p:nvPr>
        </p:nvSpPr>
        <p:spPr/>
        <p:txBody>
          <a:bodyPr/>
          <a:lstStyle/>
          <a:p>
            <a:fld id="{C91B1BB4-C05F-44AB-B91D-6B8764BE4A62}"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85131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731838"/>
            <a:ext cx="6500812" cy="3657600"/>
          </a:xfrm>
        </p:spPr>
      </p:sp>
      <p:sp>
        <p:nvSpPr>
          <p:cNvPr id="3" name="Notes Placeholder 2"/>
          <p:cNvSpPr>
            <a:spLocks noGrp="1"/>
          </p:cNvSpPr>
          <p:nvPr>
            <p:ph type="body" idx="1"/>
          </p:nvPr>
        </p:nvSpPr>
        <p:spPr/>
        <p:txBody>
          <a:bodyPr/>
          <a:lstStyle/>
          <a:p>
            <a:endParaRPr lang="en-US" dirty="0"/>
          </a:p>
          <a:p>
            <a:r>
              <a:rPr lang="en-US" sz="1300" dirty="0"/>
              <a:t>Omit slide if presenting to non-Ireland groups. </a:t>
            </a:r>
          </a:p>
          <a:p>
            <a:endParaRPr lang="en-US" sz="1300" dirty="0"/>
          </a:p>
          <a:p>
            <a:r>
              <a:rPr lang="en-US" sz="1300" dirty="0"/>
              <a:t>1998 Operations in Waterford launches with 400 IT and Operations Staff working on life, annuity, and group platforms for Sun Life Financial.</a:t>
            </a:r>
          </a:p>
          <a:p>
            <a:endParaRPr lang="en-US" sz="1300" dirty="0"/>
          </a:p>
          <a:p>
            <a:r>
              <a:rPr lang="en-US" sz="1300" dirty="0"/>
              <a:t>2013: Delaware Life owned by Guggenheim partners purchases Sun Life’s Annuity and Life Insurance block of business in 2013. </a:t>
            </a:r>
          </a:p>
          <a:p>
            <a:r>
              <a:rPr lang="en-US" sz="1300" dirty="0"/>
              <a:t>The Waterford team helps convert the block of business to se2’s systems.</a:t>
            </a:r>
            <a:endParaRPr lang="en-US" baseline="0" dirty="0"/>
          </a:p>
        </p:txBody>
      </p:sp>
      <p:sp>
        <p:nvSpPr>
          <p:cNvPr id="4" name="Slide Number Placeholder 3"/>
          <p:cNvSpPr>
            <a:spLocks noGrp="1"/>
          </p:cNvSpPr>
          <p:nvPr>
            <p:ph type="sldNum" sz="quarter" idx="10"/>
          </p:nvPr>
        </p:nvSpPr>
        <p:spPr/>
        <p:txBody>
          <a:bodyPr/>
          <a:lstStyle/>
          <a:p>
            <a:fld id="{C91B1BB4-C05F-44AB-B91D-6B8764BE4A62}"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318020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731838"/>
            <a:ext cx="6500812" cy="36576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B1BB4-C05F-44AB-B91D-6B8764BE4A62}"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851311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731838"/>
            <a:ext cx="6500812" cy="36576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B1BB4-C05F-44AB-B91D-6B8764BE4A62}"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851311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2</a:t>
            </a:fld>
            <a:endParaRPr lang="en-US" dirty="0"/>
          </a:p>
        </p:txBody>
      </p:sp>
    </p:spTree>
    <p:extLst>
      <p:ext uri="{BB962C8B-B14F-4D97-AF65-F5344CB8AC3E}">
        <p14:creationId xmlns:p14="http://schemas.microsoft.com/office/powerpoint/2010/main" val="90750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25</a:t>
            </a:fld>
            <a:endParaRPr lang="en-US" dirty="0"/>
          </a:p>
        </p:txBody>
      </p:sp>
    </p:spTree>
    <p:extLst>
      <p:ext uri="{BB962C8B-B14F-4D97-AF65-F5344CB8AC3E}">
        <p14:creationId xmlns:p14="http://schemas.microsoft.com/office/powerpoint/2010/main" val="4156099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26</a:t>
            </a:fld>
            <a:endParaRPr lang="en-US" dirty="0"/>
          </a:p>
        </p:txBody>
      </p:sp>
    </p:spTree>
    <p:extLst>
      <p:ext uri="{BB962C8B-B14F-4D97-AF65-F5344CB8AC3E}">
        <p14:creationId xmlns:p14="http://schemas.microsoft.com/office/powerpoint/2010/main" val="362110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310" lvl="2" indent="0">
              <a:buFont typeface="Arial" panose="020B0604020202020204" pitchFamily="34" charset="0"/>
              <a:buNone/>
            </a:pPr>
            <a:r>
              <a:rPr lang="en-IE" dirty="0" smtClean="0">
                <a:solidFill>
                  <a:srgbClr val="000000"/>
                </a:solidFill>
              </a:rPr>
              <a:t>Sponsors</a:t>
            </a:r>
          </a:p>
          <a:p>
            <a:pPr marL="1200060" lvl="2" indent="-285750">
              <a:buFont typeface="Arial" panose="020B0604020202020204" pitchFamily="34" charset="0"/>
              <a:buChar char="•"/>
            </a:pPr>
            <a:r>
              <a:rPr lang="en-IE" dirty="0" smtClean="0">
                <a:solidFill>
                  <a:srgbClr val="000000"/>
                </a:solidFill>
              </a:rPr>
              <a:t>Winterval</a:t>
            </a:r>
          </a:p>
          <a:p>
            <a:pPr marL="1200060" lvl="2" indent="-285750">
              <a:buFont typeface="Arial" panose="020B0604020202020204" pitchFamily="34" charset="0"/>
              <a:buChar char="•"/>
            </a:pPr>
            <a:r>
              <a:rPr lang="en-IE" dirty="0" smtClean="0">
                <a:solidFill>
                  <a:srgbClr val="000000"/>
                </a:solidFill>
              </a:rPr>
              <a:t>Waterford Harvest Festival</a:t>
            </a:r>
          </a:p>
          <a:p>
            <a:pPr marL="1200060" lvl="2" indent="-285750">
              <a:buFont typeface="Arial" panose="020B0604020202020204" pitchFamily="34" charset="0"/>
              <a:buChar char="•"/>
            </a:pPr>
            <a:r>
              <a:rPr lang="en-IE" dirty="0" smtClean="0">
                <a:solidFill>
                  <a:srgbClr val="000000"/>
                </a:solidFill>
              </a:rPr>
              <a:t>Waterford Viking Marathon</a:t>
            </a:r>
          </a:p>
          <a:p>
            <a:pPr marL="1200060" lvl="2" indent="-285750">
              <a:buFont typeface="Arial" panose="020B0604020202020204" pitchFamily="34" charset="0"/>
              <a:buChar char="•"/>
            </a:pPr>
            <a:r>
              <a:rPr lang="en-IE" dirty="0" smtClean="0">
                <a:solidFill>
                  <a:srgbClr val="000000"/>
                </a:solidFill>
              </a:rPr>
              <a:t>Tramore Promenade Festival</a:t>
            </a:r>
          </a:p>
          <a:p>
            <a:pPr marL="1200060" lvl="2" indent="-285750">
              <a:buFont typeface="Arial" panose="020B0604020202020204" pitchFamily="34" charset="0"/>
              <a:buChar char="•"/>
            </a:pPr>
            <a:endParaRPr lang="en-IE" dirty="0" smtClean="0">
              <a:solidFill>
                <a:srgbClr val="000000"/>
              </a:solidFill>
            </a:endParaRPr>
          </a:p>
          <a:p>
            <a:pPr marL="914310" lvl="2" indent="0">
              <a:buFont typeface="Arial" panose="020B0604020202020204" pitchFamily="34" charset="0"/>
              <a:buNone/>
            </a:pPr>
            <a:r>
              <a:rPr lang="en-IE" dirty="0" smtClean="0">
                <a:solidFill>
                  <a:srgbClr val="000000"/>
                </a:solidFill>
              </a:rPr>
              <a:t>Donate</a:t>
            </a:r>
            <a:r>
              <a:rPr lang="en-IE" baseline="0" dirty="0" smtClean="0">
                <a:solidFill>
                  <a:srgbClr val="000000"/>
                </a:solidFill>
              </a:rPr>
              <a:t> to:</a:t>
            </a:r>
          </a:p>
          <a:p>
            <a:pPr marL="1200060" lvl="2" indent="-285750">
              <a:buFont typeface="Arial" panose="020B0604020202020204" pitchFamily="34" charset="0"/>
              <a:buChar char="•"/>
            </a:pPr>
            <a:r>
              <a:rPr lang="en-IE" dirty="0" smtClean="0">
                <a:solidFill>
                  <a:srgbClr val="000000"/>
                </a:solidFill>
              </a:rPr>
              <a:t>Irish Cancer Society</a:t>
            </a:r>
          </a:p>
          <a:p>
            <a:pPr marL="1200060" lvl="2" indent="-285750">
              <a:buFont typeface="Arial" panose="020B0604020202020204" pitchFamily="34" charset="0"/>
              <a:buChar char="•"/>
            </a:pPr>
            <a:r>
              <a:rPr lang="en-IE" dirty="0" smtClean="0">
                <a:solidFill>
                  <a:srgbClr val="000000"/>
                </a:solidFill>
              </a:rPr>
              <a:t>Solas Centre</a:t>
            </a:r>
          </a:p>
          <a:p>
            <a:pPr marL="1200060" lvl="2" indent="-285750">
              <a:buFont typeface="Arial" panose="020B0604020202020204" pitchFamily="34" charset="0"/>
              <a:buChar char="•"/>
            </a:pPr>
            <a:r>
              <a:rPr lang="en-IE" dirty="0" smtClean="0">
                <a:solidFill>
                  <a:srgbClr val="000000"/>
                </a:solidFill>
              </a:rPr>
              <a:t>Focus Ireland</a:t>
            </a:r>
          </a:p>
          <a:p>
            <a:pPr marL="1200060" lvl="2" indent="-285750">
              <a:buFont typeface="Arial" panose="020B0604020202020204" pitchFamily="34" charset="0"/>
              <a:buChar char="•"/>
            </a:pPr>
            <a:r>
              <a:rPr lang="en-IE" dirty="0" smtClean="0">
                <a:solidFill>
                  <a:srgbClr val="000000"/>
                </a:solidFill>
              </a:rPr>
              <a:t>Waterford Hospice </a:t>
            </a:r>
          </a:p>
          <a:p>
            <a:pPr marL="914310" lvl="2" indent="0">
              <a:buFont typeface="Arial" panose="020B0604020202020204" pitchFamily="34" charset="0"/>
              <a:buNone/>
            </a:pPr>
            <a:endParaRPr lang="en-IE" baseline="0" dirty="0" smtClean="0">
              <a:solidFill>
                <a:srgbClr val="000000"/>
              </a:solidFill>
            </a:endParaRPr>
          </a:p>
          <a:p>
            <a:pPr marL="914310" lvl="2" indent="0">
              <a:buFont typeface="Arial" panose="020B0604020202020204" pitchFamily="34" charset="0"/>
              <a:buNone/>
            </a:pPr>
            <a:endParaRPr lang="en-IE" dirty="0" smtClean="0">
              <a:solidFill>
                <a:srgbClr val="000000"/>
              </a:solidFill>
            </a:endParaRPr>
          </a:p>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27</a:t>
            </a:fld>
            <a:endParaRPr lang="en-US" dirty="0"/>
          </a:p>
        </p:txBody>
      </p:sp>
    </p:spTree>
    <p:extLst>
      <p:ext uri="{BB962C8B-B14F-4D97-AF65-F5344CB8AC3E}">
        <p14:creationId xmlns:p14="http://schemas.microsoft.com/office/powerpoint/2010/main" val="4152049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smtClean="0">
                <a:solidFill>
                  <a:schemeClr val="tx1"/>
                </a:solidFill>
                <a:effectLst/>
                <a:latin typeface="+mn-lt"/>
                <a:ea typeface="+mn-ea"/>
                <a:cs typeface="+mn-cs"/>
              </a:rPr>
              <a:t>Prizes : Ipads, I</a:t>
            </a:r>
            <a:r>
              <a:rPr lang="en-US" sz="1200" b="1" u="sng" kern="1200" baseline="0" dirty="0" smtClean="0">
                <a:solidFill>
                  <a:schemeClr val="tx1"/>
                </a:solidFill>
                <a:effectLst/>
                <a:latin typeface="+mn-lt"/>
                <a:ea typeface="+mn-ea"/>
                <a:cs typeface="+mn-cs"/>
              </a:rPr>
              <a:t> watches</a:t>
            </a:r>
            <a:endParaRPr lang="en-US" sz="1200" b="1" u="sng" kern="1200" dirty="0" smtClean="0">
              <a:solidFill>
                <a:schemeClr val="tx1"/>
              </a:solidFill>
              <a:effectLst/>
              <a:latin typeface="+mn-lt"/>
              <a:ea typeface="+mn-ea"/>
              <a:cs typeface="+mn-cs"/>
            </a:endParaRPr>
          </a:p>
          <a:p>
            <a:endParaRPr lang="en-US" sz="1200" b="1" u="sng" kern="1200" dirty="0" smtClean="0">
              <a:solidFill>
                <a:schemeClr val="tx1"/>
              </a:solidFill>
              <a:effectLst/>
              <a:latin typeface="+mn-lt"/>
              <a:ea typeface="+mn-ea"/>
              <a:cs typeface="+mn-cs"/>
            </a:endParaRPr>
          </a:p>
          <a:p>
            <a:r>
              <a:rPr lang="en-US" sz="1200" b="1" u="sng" kern="1200" dirty="0" smtClean="0">
                <a:solidFill>
                  <a:schemeClr val="tx1"/>
                </a:solidFill>
                <a:effectLst/>
                <a:latin typeface="+mn-lt"/>
                <a:ea typeface="+mn-ea"/>
                <a:cs typeface="+mn-cs"/>
              </a:rPr>
              <a:t>What is a hackathon:</a:t>
            </a:r>
            <a:r>
              <a:rPr lang="en-US" sz="1200" kern="1200" dirty="0" smtClean="0">
                <a:solidFill>
                  <a:schemeClr val="tx1"/>
                </a:solidFill>
                <a:effectLst/>
                <a:latin typeface="+mn-lt"/>
                <a:ea typeface="+mn-ea"/>
                <a:cs typeface="+mn-cs"/>
              </a:rPr>
              <a:t> It is a fun, energizing contest where participants or teams engage in collaborative computer programing with little or no restriction on what can be created.  Some hackathons are intended simply for educational or social purposes but in many cases the goal is to create usable software or products.   Many of the most innovative companies in the world regularly hold hackathons to provide an invigorating environment for their associates to not only generate but execute on ideas in an unconstrained event.</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Embracing the innovative nature of hackathons and what they bring to an organization in terms of creativity, collaboration and especially fun is something I am particularly looking forward to.  Next week we will begin hosting lunch and learns for associates interested in participating so please watch Yammer for sign-up information.</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Note from Vinod below that will hopefully give you an idea of what happened;</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have just concluded our first Hackathon and to say it was a success would be an understatement in every sense of the word.  From an event perspective it was tremendous, but the most important aspects of the Hackathon were the ideas, innovation and progressive thought that the diverse and phenomenally talented teams demonstrated. </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Words cannot adequately describe how impressive the work that every single one of the teams put into their submissions. We had two teams which worked 30 hours straight with almost no breaks. This was a true global event and the bar was set high by Ireland who presented their work first.  Each and every presentation that followed was extraordinary.  Each team proved a deep understanding of our business and our goals of predictability, scalability and enhanced customer experience.  The hours and hours of work paid off. Every idea presented was a great idea and relevant to our organization. The best prize a hackathon team could receive is to see their dream and ideas become reality.</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in that case…</a:t>
            </a:r>
            <a:endParaRPr lang="en-IE"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EVERYONE IS A WINNER! </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se² is choosing to implement every idea! That says volumes about this event and se² associates commitment towards innovation. I have personally participated in many Hackathons and have never seen a 100% implementation feasibility on ideas.</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you were unable to witness the presentations, please see below for a brief summary of each hackathon idea!</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Team 1 - Trump This!</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Team Members: Diarmuid Russell, Mark Davenport, Noreen Sexton, Paul Devlin, Shay Murphy</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Idea: dashboard for providing updates on conversion status. Their choice of technology resulted in an easy to read visually vibrant tool.</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Team 2 – BeerCats</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Team Members: Ethan Fincham, Hannah Windholz, Jesse Johns, Jordan Foutch, Tegan Seitz</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Idea: Automatic interface generator that the user can select the data points they want to see and the tool generates an interface on the fly</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Team 3 - Geraghty’s Go Getters</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Team Members: Carol Lamme, Dan Guenther, Jill Finn, Mark Davenport, Spring Trail </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Idea: Mobile app for broker/dealers delivering client account information, chat, push notifications, a submittable new account form, and feedback</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Team 4 - Grand master Fast &amp; Furious Four</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Team Members: April Stieber, Cemeo Terrell, Cory Shivers, Pam Gordon, Zac Smithhisler</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Idea: Our own internal Siri through Natural Language Processing &amp; integration to Automation Anywhere</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Team 5 – Hackanonymous</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Team Members: Ambrish Patel , Dilip Korvi. Lindsey Carson, Sharla Exum, Tanmohan Shirsat</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Idea: se2 Glass - A delivery lifecycle system combining data from OpenAir, TFS, and JIRA into a single, easy to use application. It enables quick, real time access to project health status, analytics, and release management workflow.</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Team 6 - Hackee Sack</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Team Members: Amanda Blitch, Samantha Jennings</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Idea: KNOW is an adaptive learning solution which help to create individualized training programs for associates</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Team 7 - Neon Java</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Team Members: Jodie Smith, Kelly Scott, Sam Eubank, Taylor Renyer </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Idea: "MARTI" is an app that can be used internally to run simple reports and take the load off of the ad hoc team</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Team 8 – Painkillers</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Team Members: Bobbi Caggianelli, Heather Shaffer, Katrina Shaw (contributor), Matt Puttroff, , Melissa Pyle, Wayne Stallard</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Idea: a solution to address a major pain we have in Correspondence. Their solution will automate the validation, increase efficiency and quality of the deliverables</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Team 9 - The Wolfpack</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Team Members: Cassie Douglas, Dmitry Borysov, Ramaa Vissa, Susan Woodward</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Idea: Lively and engaging presentation; True to the Hackathon objective they came up with a simple yet innovative application to address parking problems</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Team 10 – 01000110 01010100 01010111</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Team Members: Ben Alford, Ben Johnston, Jason Dabney, Sandy Ortiz</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Idea: connect2u is a web chat solution which allows client website users to easily connect to a support representative with their computer or mobile device, supports full auditing and will reduce customer hold times and support costs by allowing CSRs to engage multiple customers simultaneously</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Team 11 – W.A.R. Machine</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Team Members: Courtney Smith, David Sprecker, Jennifer Engle, Joseph McCracken </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Idea: one-stop shop application to an agent including a NIGO resolution feature where agents can check the status of business, be notified of any outstanding unmet requirements and allows for real time communication.   </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an organization, we need the passion and commitment each of the team demonstrated by stepping forward to take part in the Hackathon and we will be showcasing the work these teams have done.  While the Hackathon may have ended, it truly opened a door into the future of se2 and I have asked the teams to continue what they started.  After this weekend I am even more convinced we have the brightest minds and best problem solving ability in the industry. While the judges had to make selections for winners, every submission was a winner. The overall scores were very close and after a lot of deliberation judges selected following entries as winners –</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       Team 8</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2.       Team 1</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3.       Team 9</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event was not all work and no play… the 30 hours flew by as we had games, great food and lots of SHENNANIGANS as you can see through the attached photos!</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organization invites all associates, regardless of the area in which you work, to keep dreaming and help se² innovate. We will be communicating next steps soon and let us keep collaborating as we implement these ideas to help se² be the industry leader in Life &amp; Annuity.</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160565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29</a:t>
            </a:fld>
            <a:endParaRPr lang="en-US" dirty="0"/>
          </a:p>
        </p:txBody>
      </p:sp>
    </p:spTree>
    <p:extLst>
      <p:ext uri="{BB962C8B-B14F-4D97-AF65-F5344CB8AC3E}">
        <p14:creationId xmlns:p14="http://schemas.microsoft.com/office/powerpoint/2010/main" val="1070086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30</a:t>
            </a:fld>
            <a:endParaRPr lang="en-US" dirty="0"/>
          </a:p>
        </p:txBody>
      </p:sp>
    </p:spTree>
    <p:extLst>
      <p:ext uri="{BB962C8B-B14F-4D97-AF65-F5344CB8AC3E}">
        <p14:creationId xmlns:p14="http://schemas.microsoft.com/office/powerpoint/2010/main" val="3850640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31</a:t>
            </a:fld>
            <a:endParaRPr lang="en-US" dirty="0"/>
          </a:p>
        </p:txBody>
      </p:sp>
    </p:spTree>
    <p:extLst>
      <p:ext uri="{BB962C8B-B14F-4D97-AF65-F5344CB8AC3E}">
        <p14:creationId xmlns:p14="http://schemas.microsoft.com/office/powerpoint/2010/main" val="354710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32</a:t>
            </a:fld>
            <a:endParaRPr lang="en-US" dirty="0"/>
          </a:p>
        </p:txBody>
      </p:sp>
    </p:spTree>
    <p:extLst>
      <p:ext uri="{BB962C8B-B14F-4D97-AF65-F5344CB8AC3E}">
        <p14:creationId xmlns:p14="http://schemas.microsoft.com/office/powerpoint/2010/main" val="30199618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33</a:t>
            </a:fld>
            <a:endParaRPr lang="en-US" dirty="0"/>
          </a:p>
        </p:txBody>
      </p:sp>
    </p:spTree>
    <p:extLst>
      <p:ext uri="{BB962C8B-B14F-4D97-AF65-F5344CB8AC3E}">
        <p14:creationId xmlns:p14="http://schemas.microsoft.com/office/powerpoint/2010/main" val="76288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3</a:t>
            </a:fld>
            <a:endParaRPr lang="en-US" dirty="0"/>
          </a:p>
        </p:txBody>
      </p:sp>
    </p:spTree>
    <p:extLst>
      <p:ext uri="{BB962C8B-B14F-4D97-AF65-F5344CB8AC3E}">
        <p14:creationId xmlns:p14="http://schemas.microsoft.com/office/powerpoint/2010/main" val="1213776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E6662-C201-4FB7-8ABA-E9AE55202FD6}" type="slidenum">
              <a:rPr lang="en-US" smtClean="0"/>
              <a:t>4</a:t>
            </a:fld>
            <a:endParaRPr lang="en-US"/>
          </a:p>
        </p:txBody>
      </p:sp>
    </p:spTree>
    <p:extLst>
      <p:ext uri="{BB962C8B-B14F-4D97-AF65-F5344CB8AC3E}">
        <p14:creationId xmlns:p14="http://schemas.microsoft.com/office/powerpoint/2010/main" val="3225237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E6662-C201-4FB7-8ABA-E9AE55202FD6}" type="slidenum">
              <a:rPr lang="en-US" smtClean="0"/>
              <a:t>5</a:t>
            </a:fld>
            <a:endParaRPr lang="en-US"/>
          </a:p>
        </p:txBody>
      </p:sp>
    </p:spTree>
    <p:extLst>
      <p:ext uri="{BB962C8B-B14F-4D97-AF65-F5344CB8AC3E}">
        <p14:creationId xmlns:p14="http://schemas.microsoft.com/office/powerpoint/2010/main" val="3561905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6</a:t>
            </a:fld>
            <a:endParaRPr lang="en-US" dirty="0"/>
          </a:p>
        </p:txBody>
      </p:sp>
    </p:spTree>
    <p:extLst>
      <p:ext uri="{BB962C8B-B14F-4D97-AF65-F5344CB8AC3E}">
        <p14:creationId xmlns:p14="http://schemas.microsoft.com/office/powerpoint/2010/main" val="3086036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 approximately 2000 SB leaders asked determined it would be beneficial for other life insurance and annuity companies. </a:t>
            </a:r>
          </a:p>
          <a:p>
            <a:r>
              <a:rPr lang="en-US" sz="1200" dirty="0" smtClean="0"/>
              <a:t> </a:t>
            </a:r>
          </a:p>
          <a:p>
            <a:r>
              <a:rPr lang="en-US" sz="1200" dirty="0" smtClean="0"/>
              <a:t>Between 2002-2005, the technology team members began modifying and testing for segregated functionality – could data be separated? – And could the separation of data allow for multi-tenancy. – For instance: Can multiple companies use the system and keep data separate from other companies’ data.</a:t>
            </a:r>
          </a:p>
          <a:p>
            <a:r>
              <a:rPr lang="en-US" sz="1200" dirty="0" smtClean="0"/>
              <a:t> </a:t>
            </a:r>
          </a:p>
          <a:p>
            <a:r>
              <a:rPr lang="en-US" sz="1200" dirty="0" smtClean="0"/>
              <a:t>Leaders determined it could. The realization that the technology framework could be used industry-wide laid the foundation for this separate company.</a:t>
            </a:r>
          </a:p>
          <a:p>
            <a:r>
              <a:rPr lang="en-US" sz="1200" dirty="0" smtClean="0"/>
              <a:t>At this time we have scalable technology - our unique multi-tenant platform drives down per policy cost.</a:t>
            </a:r>
          </a:p>
          <a:p>
            <a:r>
              <a:rPr lang="en-US" sz="1200" dirty="0" smtClean="0"/>
              <a:t> </a:t>
            </a:r>
          </a:p>
          <a:p>
            <a:r>
              <a:rPr lang="en-US" sz="1200" dirty="0" smtClean="0"/>
              <a:t>In 2005, se</a:t>
            </a:r>
            <a:r>
              <a:rPr lang="en-US" sz="1200" baseline="30000" dirty="0" smtClean="0"/>
              <a:t>2</a:t>
            </a:r>
            <a:r>
              <a:rPr lang="en-US" sz="1200" dirty="0" smtClean="0"/>
              <a:t> was incorporated as a separate entity.</a:t>
            </a:r>
          </a:p>
          <a:p>
            <a:r>
              <a:rPr lang="en-US" sz="1200" dirty="0" smtClean="0"/>
              <a:t> </a:t>
            </a:r>
          </a:p>
          <a:p>
            <a:r>
              <a:rPr lang="en-US" sz="1200" dirty="0" smtClean="0"/>
              <a:t>Our first client was Goldman Sachs.</a:t>
            </a:r>
          </a:p>
          <a:p>
            <a:r>
              <a:rPr lang="en-US" sz="1200" dirty="0" smtClean="0"/>
              <a:t> </a:t>
            </a:r>
          </a:p>
          <a:p>
            <a:r>
              <a:rPr lang="en-US" sz="1200" dirty="0" smtClean="0"/>
              <a:t> </a:t>
            </a:r>
          </a:p>
          <a:p>
            <a:r>
              <a:rPr lang="en-US" sz="1200" dirty="0" smtClean="0"/>
              <a:t> </a:t>
            </a:r>
          </a:p>
          <a:p>
            <a:r>
              <a:rPr lang="en-US" sz="1200" dirty="0" smtClean="0"/>
              <a:t> </a:t>
            </a:r>
          </a:p>
          <a:p>
            <a:r>
              <a:rPr lang="en-US" sz="1200" dirty="0" smtClean="0"/>
              <a:t> </a:t>
            </a:r>
          </a:p>
          <a:p>
            <a:endParaRPr lang="en-US" dirty="0" smtClean="0"/>
          </a:p>
          <a:p>
            <a:r>
              <a:rPr lang="en-US" dirty="0" smtClean="0"/>
              <a:t>Our Name: Our name</a:t>
            </a:r>
            <a:r>
              <a:rPr lang="en-US" baseline="0" dirty="0" smtClean="0"/>
              <a:t> means “Service End to End” –  Service from a product’s inception through-out the life to the product.</a:t>
            </a:r>
            <a:endParaRPr lang="en-US" dirty="0" smtClean="0"/>
          </a:p>
          <a:p>
            <a:endParaRPr lang="en-US" dirty="0" smtClean="0"/>
          </a:p>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7</a:t>
            </a:fld>
            <a:endParaRPr lang="en-US" dirty="0"/>
          </a:p>
        </p:txBody>
      </p:sp>
    </p:spTree>
    <p:extLst>
      <p:ext uri="{BB962C8B-B14F-4D97-AF65-F5344CB8AC3E}">
        <p14:creationId xmlns:p14="http://schemas.microsoft.com/office/powerpoint/2010/main" val="592645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Understanding what we do, how we serve our clients, really defines our name.</a:t>
            </a:r>
          </a:p>
          <a:p>
            <a:r>
              <a:rPr lang="en-US" dirty="0" smtClean="0"/>
              <a:t> </a:t>
            </a:r>
          </a:p>
          <a:p>
            <a:r>
              <a:rPr lang="en-US" dirty="0" smtClean="0"/>
              <a:t>We offer service from the inception of</a:t>
            </a:r>
            <a:r>
              <a:rPr lang="en-US" baseline="0" dirty="0" smtClean="0"/>
              <a:t> a product </a:t>
            </a:r>
            <a:r>
              <a:rPr lang="en-US" dirty="0" smtClean="0"/>
              <a:t> throughout the life of a life insurance or annuity product.</a:t>
            </a:r>
          </a:p>
          <a:p>
            <a:r>
              <a:rPr lang="en-US" dirty="0" smtClean="0"/>
              <a:t> </a:t>
            </a:r>
          </a:p>
          <a:p>
            <a:r>
              <a:rPr lang="en-US" dirty="0" smtClean="0"/>
              <a:t>Service- end to end… </a:t>
            </a:r>
          </a:p>
          <a:p>
            <a:endParaRPr lang="en-US" dirty="0" smtClean="0"/>
          </a:p>
          <a:p>
            <a:pPr lvl="1"/>
            <a:endParaRPr lang="en-US" dirty="0" smtClean="0"/>
          </a:p>
          <a:p>
            <a:endParaRPr lang="en-IE" dirty="0"/>
          </a:p>
        </p:txBody>
      </p:sp>
      <p:sp>
        <p:nvSpPr>
          <p:cNvPr id="4" name="Slide Number Placeholder 3"/>
          <p:cNvSpPr>
            <a:spLocks noGrp="1"/>
          </p:cNvSpPr>
          <p:nvPr>
            <p:ph type="sldNum" sz="quarter" idx="10"/>
          </p:nvPr>
        </p:nvSpPr>
        <p:spPr/>
        <p:txBody>
          <a:bodyPr/>
          <a:lstStyle/>
          <a:p>
            <a:fld id="{89F68097-7233-D54E-B230-8C1A12394B3E}" type="slidenum">
              <a:rPr lang="en-US" smtClean="0"/>
              <a:t>8</a:t>
            </a:fld>
            <a:endParaRPr lang="en-US" dirty="0"/>
          </a:p>
        </p:txBody>
      </p:sp>
    </p:spTree>
    <p:extLst>
      <p:ext uri="{BB962C8B-B14F-4D97-AF65-F5344CB8AC3E}">
        <p14:creationId xmlns:p14="http://schemas.microsoft.com/office/powerpoint/2010/main" val="1937362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12D4A-C194-4E20-B8C2-78FFB8989F7F}" type="slidenum">
              <a:rPr lang="en-US" smtClean="0"/>
              <a:t>9</a:t>
            </a:fld>
            <a:endParaRPr lang="en-US" dirty="0"/>
          </a:p>
        </p:txBody>
      </p:sp>
    </p:spTree>
    <p:extLst>
      <p:ext uri="{BB962C8B-B14F-4D97-AF65-F5344CB8AC3E}">
        <p14:creationId xmlns:p14="http://schemas.microsoft.com/office/powerpoint/2010/main" val="771799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3.xml"/><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4.xml"/><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5.xml"/><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6.xml"/><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pic>
        <p:nvPicPr>
          <p:cNvPr id="4" name="Picture 3" descr="SE2_PowerPoint_SectionBkgd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Box 6"/>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8" name="Straight Connector 7"/>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2593495" y="3257900"/>
            <a:ext cx="6118753" cy="759582"/>
          </a:xfrm>
          <a:prstGeom prst="rect">
            <a:avLst/>
          </a:prstGeom>
        </p:spPr>
        <p:txBody>
          <a:bodyPr lIns="91432" tIns="45716" rIns="91432" bIns="45716">
            <a:noAutofit/>
          </a:bodyPr>
          <a:lstStyle>
            <a:lvl1pPr algn="l">
              <a:defRPr sz="4500" b="0" i="0" kern="800">
                <a:latin typeface="+mn-lt"/>
              </a:defRPr>
            </a:lvl1pPr>
          </a:lstStyle>
          <a:p>
            <a:r>
              <a:rPr lang="en-US" dirty="0" smtClean="0"/>
              <a:t>Section Title Slide</a:t>
            </a:r>
            <a:endParaRPr lang="en-US" dirty="0"/>
          </a:p>
        </p:txBody>
      </p:sp>
      <p:sp>
        <p:nvSpPr>
          <p:cNvPr id="6"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800">
                <a:solidFill>
                  <a:schemeClr val="accent6"/>
                </a:solidFill>
              </a:defRPr>
            </a:lvl1pPr>
          </a:lstStyle>
          <a:p>
            <a:fld id="{AF88E988-FB04-AB4E-BE5A-59F242AF7F7A}" type="slidenum">
              <a:rPr lang="en-US" smtClean="0"/>
              <a:pPr/>
              <a:t>‹#›</a:t>
            </a:fld>
            <a:endParaRPr lang="en-US" dirty="0"/>
          </a:p>
        </p:txBody>
      </p:sp>
      <p:pic>
        <p:nvPicPr>
          <p:cNvPr id="10" name="Picture 9" descr="SE2_w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0611" y="3464852"/>
            <a:ext cx="1261872" cy="620545"/>
          </a:xfrm>
          <a:prstGeom prst="rect">
            <a:avLst/>
          </a:prstGeom>
        </p:spPr>
      </p:pic>
    </p:spTree>
    <p:extLst>
      <p:ext uri="{BB962C8B-B14F-4D97-AF65-F5344CB8AC3E}">
        <p14:creationId xmlns:p14="http://schemas.microsoft.com/office/powerpoint/2010/main" val="312454754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IE"/>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E"/>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04D1303D-1823-4F10-B5DD-9D10AF8E020B}" type="datetimeFigureOut">
              <a:rPr lang="en-IE" smtClean="0"/>
              <a:t>13/06/2018</a:t>
            </a:fld>
            <a:endParaRPr lang="en-IE"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IE"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69EC0777-60DD-4550-A951-411A03A4A270}" type="slidenum">
              <a:rPr lang="en-IE" smtClean="0"/>
              <a:t>‹#›</a:t>
            </a:fld>
            <a:endParaRPr lang="en-IE" dirty="0"/>
          </a:p>
        </p:txBody>
      </p:sp>
    </p:spTree>
    <p:extLst>
      <p:ext uri="{BB962C8B-B14F-4D97-AF65-F5344CB8AC3E}">
        <p14:creationId xmlns:p14="http://schemas.microsoft.com/office/powerpoint/2010/main" val="2906189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grpSp>
        <p:nvGrpSpPr>
          <p:cNvPr id="11" name="Group 10"/>
          <p:cNvGrpSpPr/>
          <p:nvPr userDrawn="1"/>
        </p:nvGrpSpPr>
        <p:grpSpPr>
          <a:xfrm>
            <a:off x="6170817" y="1148066"/>
            <a:ext cx="2508287" cy="3364712"/>
            <a:chOff x="4859682" y="1148066"/>
            <a:chExt cx="2508287" cy="3364712"/>
          </a:xfrm>
        </p:grpSpPr>
        <p:sp>
          <p:nvSpPr>
            <p:cNvPr id="12" name="Rectangle 11"/>
            <p:cNvSpPr/>
            <p:nvPr userDrawn="1"/>
          </p:nvSpPr>
          <p:spPr>
            <a:xfrm>
              <a:off x="4859682" y="1148066"/>
              <a:ext cx="2508287" cy="3364712"/>
            </a:xfrm>
            <a:prstGeom prst="rect">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 name="Straight Connector 12"/>
            <p:cNvCxnSpPr/>
            <p:nvPr userDrawn="1"/>
          </p:nvCxnSpPr>
          <p:spPr>
            <a:xfrm>
              <a:off x="4862513" y="1665070"/>
              <a:ext cx="2505456"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hasCustomPrompt="1"/>
          </p:nvPr>
        </p:nvSpPr>
        <p:spPr>
          <a:xfrm>
            <a:off x="371924" y="222718"/>
            <a:ext cx="7350293" cy="499099"/>
          </a:xfrm>
          <a:prstGeom prst="rect">
            <a:avLst/>
          </a:prstGeom>
        </p:spPr>
        <p:txBody>
          <a:bodyPr vert="horz" lIns="91432" tIns="45716" rIns="91432" bIns="45716"/>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sp>
        <p:nvSpPr>
          <p:cNvPr id="6" name="Text Placeholder 5"/>
          <p:cNvSpPr>
            <a:spLocks noGrp="1"/>
          </p:cNvSpPr>
          <p:nvPr>
            <p:ph type="body" sz="quarter" idx="10" hasCustomPrompt="1"/>
          </p:nvPr>
        </p:nvSpPr>
        <p:spPr>
          <a:xfrm>
            <a:off x="6349453" y="1885950"/>
            <a:ext cx="2126946" cy="2468670"/>
          </a:xfrm>
          <a:prstGeom prst="rect">
            <a:avLst/>
          </a:prstGeom>
        </p:spPr>
        <p:txBody>
          <a:bodyPr vert="horz" lIns="91432" tIns="45716" rIns="91432" bIns="45716"/>
          <a:lstStyle>
            <a:lvl1pPr marL="182863" marR="0" indent="-182863" algn="l" defTabSz="457154" rtl="0" eaLnBrk="1" fontAlgn="auto" latinLnBrk="0" hangingPunct="1">
              <a:lnSpc>
                <a:spcPts val="1400"/>
              </a:lnSpc>
              <a:spcBef>
                <a:spcPts val="0"/>
              </a:spcBef>
              <a:spcAft>
                <a:spcPts val="800"/>
              </a:spcAft>
              <a:buClrTx/>
              <a:buSzTx/>
              <a:buFont typeface="Arial"/>
              <a:buChar char="•"/>
              <a:tabLst/>
              <a:defRPr sz="1100" baseline="0"/>
            </a:lvl1pPr>
            <a:lvl2pPr marL="182863" indent="-182863">
              <a:lnSpc>
                <a:spcPts val="1400"/>
              </a:lnSpc>
              <a:spcBef>
                <a:spcPts val="0"/>
              </a:spcBef>
              <a:spcAft>
                <a:spcPts val="800"/>
              </a:spcAft>
              <a:buFont typeface="Arial"/>
              <a:buChar char="•"/>
              <a:defRPr sz="1100"/>
            </a:lvl2pPr>
            <a:lvl3pPr marL="182863" indent="-182863">
              <a:lnSpc>
                <a:spcPts val="1400"/>
              </a:lnSpc>
              <a:spcBef>
                <a:spcPts val="0"/>
              </a:spcBef>
              <a:spcAft>
                <a:spcPts val="800"/>
              </a:spcAft>
              <a:buFont typeface="Arial"/>
              <a:buChar char="•"/>
              <a:defRPr sz="1100"/>
            </a:lvl3pPr>
            <a:lvl4pPr marL="182863" indent="-182863">
              <a:lnSpc>
                <a:spcPts val="1400"/>
              </a:lnSpc>
              <a:spcBef>
                <a:spcPts val="0"/>
              </a:spcBef>
              <a:spcAft>
                <a:spcPts val="800"/>
              </a:spcAft>
              <a:buFont typeface="Arial"/>
              <a:buChar char="•"/>
              <a:defRPr sz="1100"/>
            </a:lvl4pPr>
            <a:lvl5pPr marL="182863" indent="-182863">
              <a:lnSpc>
                <a:spcPts val="1400"/>
              </a:lnSpc>
              <a:spcBef>
                <a:spcPts val="0"/>
              </a:spcBef>
              <a:spcAft>
                <a:spcPts val="800"/>
              </a:spcAft>
              <a:buFont typeface="Arial"/>
              <a:buChar char="•"/>
              <a:defRPr sz="1100"/>
            </a:lvl5pPr>
          </a:lstStyle>
          <a:p>
            <a:pPr lvl="0"/>
            <a:r>
              <a:rPr lang="en-US" dirty="0" err="1" smtClean="0"/>
              <a:t>Rosto</a:t>
            </a:r>
            <a:r>
              <a:rPr lang="en-US" dirty="0" smtClean="0"/>
              <a:t> </a:t>
            </a:r>
            <a:r>
              <a:rPr lang="en-US" dirty="0" err="1" smtClean="0"/>
              <a:t>ea</a:t>
            </a:r>
            <a:r>
              <a:rPr lang="en-US" dirty="0" smtClean="0"/>
              <a:t> </a:t>
            </a:r>
            <a:r>
              <a:rPr lang="en-US" dirty="0" err="1" smtClean="0"/>
              <a:t>faci</a:t>
            </a:r>
            <a:r>
              <a:rPr lang="en-US" dirty="0" smtClean="0"/>
              <a:t> </a:t>
            </a:r>
            <a:r>
              <a:rPr lang="en-US" dirty="0" err="1" smtClean="0"/>
              <a:t>exeriure</a:t>
            </a:r>
            <a:r>
              <a:rPr lang="en-US" dirty="0" smtClean="0"/>
              <a:t> </a:t>
            </a:r>
            <a:r>
              <a:rPr lang="en-US" dirty="0" err="1" smtClean="0"/>
              <a:t>vulla</a:t>
            </a:r>
            <a:r>
              <a:rPr lang="en-US" dirty="0" smtClean="0"/>
              <a:t>, </a:t>
            </a:r>
            <a:r>
              <a:rPr lang="en-US" dirty="0" err="1" smtClean="0"/>
              <a:t>summy</a:t>
            </a:r>
            <a:r>
              <a:rPr lang="en-US" dirty="0" smtClean="0"/>
              <a:t> </a:t>
            </a:r>
            <a:r>
              <a:rPr lang="en-US" dirty="0" err="1" smtClean="0"/>
              <a:t>nis</a:t>
            </a:r>
            <a:r>
              <a:rPr lang="en-US" dirty="0" smtClean="0"/>
              <a:t> am </a:t>
            </a:r>
            <a:r>
              <a:rPr lang="en-US" dirty="0" err="1" smtClean="0"/>
              <a:t>dit</a:t>
            </a:r>
            <a:r>
              <a:rPr lang="en-US" dirty="0" smtClean="0"/>
              <a:t>, </a:t>
            </a:r>
            <a:r>
              <a:rPr lang="en-US" dirty="0" err="1" smtClean="0"/>
              <a:t>ver</a:t>
            </a:r>
            <a:r>
              <a:rPr lang="en-US" dirty="0" smtClean="0"/>
              <a:t> at </a:t>
            </a:r>
            <a:r>
              <a:rPr lang="en-US" dirty="0" err="1" smtClean="0"/>
              <a:t>nos</a:t>
            </a:r>
            <a:r>
              <a:rPr lang="en-US" dirty="0" smtClean="0"/>
              <a:t> </a:t>
            </a:r>
            <a:r>
              <a:rPr lang="en-US" dirty="0" err="1" smtClean="0"/>
              <a:t>augait</a:t>
            </a:r>
            <a:r>
              <a:rPr lang="en-US" dirty="0" smtClean="0"/>
              <a:t> </a:t>
            </a:r>
            <a:r>
              <a:rPr lang="en-US" dirty="0" err="1" smtClean="0"/>
              <a:t>adionse</a:t>
            </a:r>
            <a:r>
              <a:rPr lang="en-US" dirty="0" smtClean="0"/>
              <a:t> </a:t>
            </a:r>
            <a:r>
              <a:rPr lang="en-US" dirty="0" err="1" smtClean="0"/>
              <a:t>magnis</a:t>
            </a:r>
            <a:r>
              <a:rPr lang="en-US" dirty="0" smtClean="0"/>
              <a:t> </a:t>
            </a:r>
            <a:r>
              <a:rPr lang="en-US" dirty="0" err="1" smtClean="0"/>
              <a:t>nullan</a:t>
            </a:r>
            <a:r>
              <a:rPr lang="en-US" dirty="0" smtClean="0"/>
              <a:t> </a:t>
            </a:r>
            <a:r>
              <a:rPr lang="en-US" dirty="0" err="1" smtClean="0"/>
              <a:t>endre</a:t>
            </a:r>
            <a:r>
              <a:rPr lang="en-US" dirty="0" smtClean="0"/>
              <a:t> </a:t>
            </a:r>
            <a:r>
              <a:rPr lang="en-US" dirty="0" err="1" smtClean="0"/>
              <a:t>te</a:t>
            </a:r>
            <a:r>
              <a:rPr lang="en-US" dirty="0" smtClean="0"/>
              <a:t> </a:t>
            </a:r>
            <a:r>
              <a:rPr lang="en-US" dirty="0" err="1" smtClean="0"/>
              <a:t>conse</a:t>
            </a:r>
            <a:r>
              <a:rPr lang="en-US" dirty="0" smtClean="0"/>
              <a:t> do </a:t>
            </a:r>
          </a:p>
          <a:p>
            <a:pPr lvl="0"/>
            <a:r>
              <a:rPr lang="en-US" dirty="0" err="1" smtClean="0"/>
              <a:t>Conullumsan</a:t>
            </a:r>
            <a:r>
              <a:rPr lang="en-US" dirty="0" smtClean="0"/>
              <a:t> </a:t>
            </a:r>
            <a:r>
              <a:rPr lang="en-US" dirty="0" err="1" smtClean="0"/>
              <a:t>ulput</a:t>
            </a:r>
            <a:r>
              <a:rPr lang="en-US" dirty="0" smtClean="0"/>
              <a:t> del </a:t>
            </a:r>
            <a:r>
              <a:rPr lang="en-US" dirty="0" err="1" smtClean="0"/>
              <a:t>utpatis</a:t>
            </a:r>
            <a:r>
              <a:rPr lang="en-US" dirty="0" smtClean="0"/>
              <a:t> </a:t>
            </a:r>
            <a:r>
              <a:rPr lang="en-US" dirty="0" err="1" smtClean="0"/>
              <a:t>essit</a:t>
            </a:r>
            <a:r>
              <a:rPr lang="en-US" dirty="0" smtClean="0"/>
              <a:t> </a:t>
            </a:r>
            <a:r>
              <a:rPr lang="en-US" dirty="0" err="1" smtClean="0"/>
              <a:t>lorpero</a:t>
            </a:r>
            <a:r>
              <a:rPr lang="en-US" dirty="0" smtClean="0"/>
              <a:t> </a:t>
            </a:r>
            <a:r>
              <a:rPr lang="en-US" dirty="0" err="1" smtClean="0"/>
              <a:t>consequis</a:t>
            </a:r>
            <a:r>
              <a:rPr lang="en-US" dirty="0" smtClean="0"/>
              <a:t> </a:t>
            </a:r>
            <a:r>
              <a:rPr lang="en-US" dirty="0" err="1" smtClean="0"/>
              <a:t>nonsequam</a:t>
            </a:r>
            <a:r>
              <a:rPr lang="en-US" dirty="0" smtClean="0"/>
              <a:t> </a:t>
            </a:r>
            <a:r>
              <a:rPr lang="en-US" dirty="0" err="1" smtClean="0"/>
              <a:t>zzrit</a:t>
            </a:r>
            <a:r>
              <a:rPr lang="en-US" dirty="0" smtClean="0"/>
              <a:t> </a:t>
            </a:r>
          </a:p>
          <a:p>
            <a:pPr marL="182863" marR="0" lvl="0" indent="-182863" algn="l" defTabSz="457154" rtl="0" eaLnBrk="1" fontAlgn="auto" latinLnBrk="0" hangingPunct="1">
              <a:lnSpc>
                <a:spcPts val="1400"/>
              </a:lnSpc>
              <a:spcBef>
                <a:spcPts val="0"/>
              </a:spcBef>
              <a:spcAft>
                <a:spcPts val="800"/>
              </a:spcAft>
              <a:buClrTx/>
              <a:buSzTx/>
              <a:buFont typeface="Arial"/>
              <a:buChar char="•"/>
              <a:tabLst/>
              <a:defRPr/>
            </a:pPr>
            <a:r>
              <a:rPr lang="en-US" dirty="0" err="1" smtClean="0"/>
              <a:t>Adipsusto</a:t>
            </a:r>
            <a:r>
              <a:rPr lang="en-US" dirty="0" smtClean="0"/>
              <a:t> </a:t>
            </a:r>
            <a:r>
              <a:rPr lang="en-US" dirty="0" err="1" smtClean="0"/>
              <a:t>consequisi</a:t>
            </a:r>
            <a:r>
              <a:rPr lang="en-US" dirty="0" smtClean="0"/>
              <a:t> </a:t>
            </a:r>
            <a:r>
              <a:rPr lang="en-US" dirty="0" err="1" smtClean="0"/>
              <a:t>nim</a:t>
            </a:r>
            <a:r>
              <a:rPr lang="en-US" dirty="0" smtClean="0"/>
              <a:t> </a:t>
            </a:r>
            <a:r>
              <a:rPr lang="en-US" dirty="0" err="1" smtClean="0"/>
              <a:t>vullaor</a:t>
            </a:r>
            <a:r>
              <a:rPr lang="en-US" dirty="0" smtClean="0"/>
              <a:t> </a:t>
            </a:r>
            <a:r>
              <a:rPr lang="en-US" dirty="0" err="1" smtClean="0"/>
              <a:t>aut</a:t>
            </a:r>
            <a:r>
              <a:rPr lang="en-US" dirty="0" smtClean="0"/>
              <a:t> lore do </a:t>
            </a:r>
            <a:r>
              <a:rPr lang="en-US" dirty="0" err="1" smtClean="0"/>
              <a:t>consend</a:t>
            </a:r>
            <a:r>
              <a:rPr lang="en-US" dirty="0" smtClean="0"/>
              <a:t> </a:t>
            </a:r>
            <a:r>
              <a:rPr lang="en-US" dirty="0" err="1" smtClean="0"/>
              <a:t>enis</a:t>
            </a:r>
            <a:r>
              <a:rPr lang="en-US" dirty="0" smtClean="0"/>
              <a:t> </a:t>
            </a:r>
            <a:r>
              <a:rPr lang="en-US" dirty="0" err="1" smtClean="0"/>
              <a:t>augait</a:t>
            </a:r>
            <a:r>
              <a:rPr lang="en-US" dirty="0" smtClean="0"/>
              <a:t> </a:t>
            </a:r>
            <a:r>
              <a:rPr lang="en-US" dirty="0" err="1" smtClean="0"/>
              <a:t>utat</a:t>
            </a:r>
            <a:r>
              <a:rPr lang="en-US" dirty="0" smtClean="0"/>
              <a:t> </a:t>
            </a:r>
          </a:p>
          <a:p>
            <a:pPr lvl="0"/>
            <a:endParaRPr lang="en-US" dirty="0" smtClean="0"/>
          </a:p>
        </p:txBody>
      </p:sp>
      <p:sp>
        <p:nvSpPr>
          <p:cNvPr id="14" name="Text Placeholder 13"/>
          <p:cNvSpPr>
            <a:spLocks noGrp="1"/>
          </p:cNvSpPr>
          <p:nvPr>
            <p:ph type="body" sz="quarter" idx="14" hasCustomPrompt="1"/>
          </p:nvPr>
        </p:nvSpPr>
        <p:spPr>
          <a:xfrm>
            <a:off x="6341307" y="1183794"/>
            <a:ext cx="2200157" cy="435742"/>
          </a:xfrm>
          <a:prstGeom prst="rect">
            <a:avLst/>
          </a:prstGeom>
        </p:spPr>
        <p:txBody>
          <a:bodyPr vert="horz" lIns="91432" tIns="45716" rIns="91432" bIns="45716"/>
          <a:lstStyle>
            <a:lvl1pPr marL="0" indent="0">
              <a:lnSpc>
                <a:spcPts val="2500"/>
              </a:lnSpc>
              <a:spcBef>
                <a:spcPts val="1200"/>
              </a:spcBef>
              <a:spcAft>
                <a:spcPts val="400"/>
              </a:spcAft>
              <a:buFontTx/>
              <a:buNone/>
              <a:defRPr sz="1800" b="1" i="0">
                <a:solidFill>
                  <a:schemeClr val="tx2"/>
                </a:solidFill>
                <a:latin typeface="Calibri"/>
                <a:cs typeface="Calibri"/>
              </a:defRPr>
            </a:lvl1pPr>
            <a:lvl2pPr marL="182863" indent="-182863">
              <a:lnSpc>
                <a:spcPts val="1400"/>
              </a:lnSpc>
              <a:spcBef>
                <a:spcPts val="600"/>
              </a:spcBef>
              <a:buSzPct val="100000"/>
              <a:buFont typeface="Arial"/>
              <a:buChar char="•"/>
              <a:defRPr sz="1300">
                <a:latin typeface="Calibri Light"/>
              </a:defRPr>
            </a:lvl2pPr>
            <a:lvl3pPr>
              <a:defRPr sz="1800"/>
            </a:lvl3pPr>
            <a:lvl4pPr>
              <a:defRPr sz="1800"/>
            </a:lvl4pPr>
            <a:lvl5pPr>
              <a:defRPr sz="1800"/>
            </a:lvl5pPr>
          </a:lstStyle>
          <a:p>
            <a:pPr lvl="0"/>
            <a:r>
              <a:rPr lang="en-US" dirty="0" smtClean="0"/>
              <a:t>Headline</a:t>
            </a:r>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9" y="1175804"/>
            <a:ext cx="5040091" cy="439827"/>
          </a:xfrm>
          <a:prstGeom prst="rect">
            <a:avLst/>
          </a:prstGeom>
        </p:spPr>
        <p:txBody>
          <a:bodyPr vert="horz" lIns="91432" tIns="45716" rIns="91432" bIns="45716"/>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63" indent="-182863">
              <a:lnSpc>
                <a:spcPts val="1200"/>
              </a:lnSpc>
              <a:spcBef>
                <a:spcPts val="600"/>
              </a:spcBef>
              <a:buFont typeface="Arial"/>
              <a:buChar char="•"/>
              <a:defRPr sz="1300">
                <a:solidFill>
                  <a:schemeClr val="tx1"/>
                </a:solidFill>
              </a:defRPr>
            </a:lvl2pPr>
            <a:lvl3pPr marL="182863" indent="-182863">
              <a:lnSpc>
                <a:spcPts val="1200"/>
              </a:lnSpc>
              <a:spcBef>
                <a:spcPts val="600"/>
              </a:spcBef>
              <a:buFont typeface="Arial"/>
              <a:buChar char="•"/>
              <a:defRPr sz="1300">
                <a:solidFill>
                  <a:schemeClr val="tx1"/>
                </a:solidFill>
              </a:defRPr>
            </a:lvl3pPr>
            <a:lvl4pPr marL="182863" indent="-182863">
              <a:lnSpc>
                <a:spcPts val="1200"/>
              </a:lnSpc>
              <a:spcBef>
                <a:spcPts val="600"/>
              </a:spcBef>
              <a:buFont typeface="Arial"/>
              <a:buChar char="•"/>
              <a:defRPr sz="1300">
                <a:solidFill>
                  <a:schemeClr val="tx1"/>
                </a:solidFill>
              </a:defRPr>
            </a:lvl4pPr>
            <a:lvl5pPr marL="182863" indent="-182863">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pPr/>
              <a:t>‹#›</a:t>
            </a:fld>
            <a:endParaRPr lang="en-US" dirty="0"/>
          </a:p>
        </p:txBody>
      </p:sp>
      <p:sp>
        <p:nvSpPr>
          <p:cNvPr id="15" name="Text Placeholder 5"/>
          <p:cNvSpPr>
            <a:spLocks noGrp="1"/>
          </p:cNvSpPr>
          <p:nvPr>
            <p:ph type="body" sz="quarter" idx="17" hasCustomPrompt="1"/>
          </p:nvPr>
        </p:nvSpPr>
        <p:spPr>
          <a:xfrm>
            <a:off x="358030" y="1619539"/>
            <a:ext cx="5038206" cy="1307210"/>
          </a:xfrm>
          <a:prstGeom prst="rect">
            <a:avLst/>
          </a:prstGeom>
        </p:spPr>
        <p:txBody>
          <a:bodyPr vert="horz" lIns="91432" tIns="45716" rIns="91432" bIns="45716"/>
          <a:lstStyle>
            <a:lvl1pPr marL="182863" marR="0" indent="-182863" algn="l" defTabSz="457154" rtl="0" eaLnBrk="1" fontAlgn="auto" latinLnBrk="0" hangingPunct="1">
              <a:lnSpc>
                <a:spcPts val="1400"/>
              </a:lnSpc>
              <a:spcBef>
                <a:spcPts val="600"/>
              </a:spcBef>
              <a:spcAft>
                <a:spcPts val="0"/>
              </a:spcAft>
              <a:buClrTx/>
              <a:buSzTx/>
              <a:buFont typeface="Arial"/>
              <a:buChar char="•"/>
              <a:tabLst/>
              <a:defRPr sz="1300" baseline="0"/>
            </a:lvl1pPr>
            <a:lvl2pPr marL="182863" indent="-182863">
              <a:lnSpc>
                <a:spcPts val="1400"/>
              </a:lnSpc>
              <a:spcBef>
                <a:spcPts val="0"/>
              </a:spcBef>
              <a:spcAft>
                <a:spcPts val="800"/>
              </a:spcAft>
              <a:buFont typeface="Arial"/>
              <a:buChar char="•"/>
              <a:defRPr sz="1100"/>
            </a:lvl2pPr>
            <a:lvl3pPr marL="182863" indent="-182863">
              <a:lnSpc>
                <a:spcPts val="1400"/>
              </a:lnSpc>
              <a:spcBef>
                <a:spcPts val="0"/>
              </a:spcBef>
              <a:spcAft>
                <a:spcPts val="800"/>
              </a:spcAft>
              <a:buFont typeface="Arial"/>
              <a:buChar char="•"/>
              <a:defRPr sz="1100"/>
            </a:lvl3pPr>
            <a:lvl4pPr marL="182863" indent="-182863">
              <a:lnSpc>
                <a:spcPts val="1400"/>
              </a:lnSpc>
              <a:spcBef>
                <a:spcPts val="0"/>
              </a:spcBef>
              <a:spcAft>
                <a:spcPts val="800"/>
              </a:spcAft>
              <a:buFont typeface="Arial"/>
              <a:buChar char="•"/>
              <a:defRPr sz="1100"/>
            </a:lvl4pPr>
            <a:lvl5pPr marL="182863" indent="-182863">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 </a:t>
            </a:r>
            <a:r>
              <a:rPr lang="en-US" dirty="0" err="1" smtClean="0"/>
              <a:t>enisse</a:t>
            </a:r>
            <a:endParaRPr lang="en-US" dirty="0" smtClean="0"/>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r>
              <a:rPr lang="en-US" dirty="0" err="1" smtClean="0"/>
              <a:t>scilisi</a:t>
            </a:r>
            <a:endParaRPr lang="en-US" dirty="0" smtClean="0"/>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r>
              <a:rPr lang="en-US" dirty="0" err="1" smtClean="0"/>
              <a:t>feugiatet</a:t>
            </a:r>
            <a:endParaRPr lang="en-US" dirty="0" smtClean="0"/>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8" name="Picture 17" descr="SE2_noTAG_CLR_onWHITE_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2343541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924" y="222718"/>
            <a:ext cx="7350293" cy="499099"/>
          </a:xfrm>
          <a:prstGeom prst="rect">
            <a:avLst/>
          </a:prstGeom>
        </p:spPr>
        <p:txBody>
          <a:bodyPr vert="horz" lIns="91432" tIns="45716" rIns="91432" bIns="45716"/>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9" y="1175804"/>
            <a:ext cx="5040091" cy="439827"/>
          </a:xfrm>
          <a:prstGeom prst="rect">
            <a:avLst/>
          </a:prstGeom>
        </p:spPr>
        <p:txBody>
          <a:bodyPr vert="horz" lIns="91432" tIns="45716" rIns="91432" bIns="45716"/>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63" indent="-182863">
              <a:lnSpc>
                <a:spcPts val="1200"/>
              </a:lnSpc>
              <a:spcBef>
                <a:spcPts val="600"/>
              </a:spcBef>
              <a:buFont typeface="Arial"/>
              <a:buChar char="•"/>
              <a:defRPr sz="1300">
                <a:solidFill>
                  <a:schemeClr val="tx1"/>
                </a:solidFill>
              </a:defRPr>
            </a:lvl2pPr>
            <a:lvl3pPr marL="182863" indent="-182863">
              <a:lnSpc>
                <a:spcPts val="1200"/>
              </a:lnSpc>
              <a:spcBef>
                <a:spcPts val="600"/>
              </a:spcBef>
              <a:buFont typeface="Arial"/>
              <a:buChar char="•"/>
              <a:defRPr sz="1300">
                <a:solidFill>
                  <a:schemeClr val="tx1"/>
                </a:solidFill>
              </a:defRPr>
            </a:lvl3pPr>
            <a:lvl4pPr marL="182863" indent="-182863">
              <a:lnSpc>
                <a:spcPts val="1200"/>
              </a:lnSpc>
              <a:spcBef>
                <a:spcPts val="600"/>
              </a:spcBef>
              <a:buFont typeface="Arial"/>
              <a:buChar char="•"/>
              <a:defRPr sz="1300">
                <a:solidFill>
                  <a:schemeClr val="tx1"/>
                </a:solidFill>
              </a:defRPr>
            </a:lvl4pPr>
            <a:lvl5pPr marL="182863" indent="-182863">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pPr/>
              <a:t>‹#›</a:t>
            </a:fld>
            <a:endParaRPr lang="en-US" dirty="0"/>
          </a:p>
        </p:txBody>
      </p:sp>
      <p:sp>
        <p:nvSpPr>
          <p:cNvPr id="15" name="Text Placeholder 5"/>
          <p:cNvSpPr>
            <a:spLocks noGrp="1"/>
          </p:cNvSpPr>
          <p:nvPr>
            <p:ph type="body" sz="quarter" idx="17" hasCustomPrompt="1"/>
          </p:nvPr>
        </p:nvSpPr>
        <p:spPr>
          <a:xfrm>
            <a:off x="358030" y="1619539"/>
            <a:ext cx="5038206" cy="1307210"/>
          </a:xfrm>
          <a:prstGeom prst="rect">
            <a:avLst/>
          </a:prstGeom>
        </p:spPr>
        <p:txBody>
          <a:bodyPr vert="horz" lIns="91432" tIns="45716" rIns="91432" bIns="45716"/>
          <a:lstStyle>
            <a:lvl1pPr marL="182863" marR="0" indent="-182863" algn="l" defTabSz="457154" rtl="0" eaLnBrk="1" fontAlgn="auto" latinLnBrk="0" hangingPunct="1">
              <a:lnSpc>
                <a:spcPts val="1400"/>
              </a:lnSpc>
              <a:spcBef>
                <a:spcPts val="600"/>
              </a:spcBef>
              <a:spcAft>
                <a:spcPts val="0"/>
              </a:spcAft>
              <a:buClrTx/>
              <a:buSzTx/>
              <a:buFont typeface="Arial"/>
              <a:buChar char="•"/>
              <a:tabLst/>
              <a:defRPr sz="1300" baseline="0"/>
            </a:lvl1pPr>
            <a:lvl2pPr marL="182863" indent="-182863">
              <a:lnSpc>
                <a:spcPts val="1400"/>
              </a:lnSpc>
              <a:spcBef>
                <a:spcPts val="0"/>
              </a:spcBef>
              <a:spcAft>
                <a:spcPts val="800"/>
              </a:spcAft>
              <a:buFont typeface="Arial"/>
              <a:buChar char="•"/>
              <a:defRPr sz="1100"/>
            </a:lvl2pPr>
            <a:lvl3pPr marL="182863" indent="-182863">
              <a:lnSpc>
                <a:spcPts val="1400"/>
              </a:lnSpc>
              <a:spcBef>
                <a:spcPts val="0"/>
              </a:spcBef>
              <a:spcAft>
                <a:spcPts val="800"/>
              </a:spcAft>
              <a:buFont typeface="Arial"/>
              <a:buChar char="•"/>
              <a:defRPr sz="1100"/>
            </a:lvl3pPr>
            <a:lvl4pPr marL="182863" indent="-182863">
              <a:lnSpc>
                <a:spcPts val="1400"/>
              </a:lnSpc>
              <a:spcBef>
                <a:spcPts val="0"/>
              </a:spcBef>
              <a:spcAft>
                <a:spcPts val="800"/>
              </a:spcAft>
              <a:buFont typeface="Arial"/>
              <a:buChar char="•"/>
              <a:defRPr sz="1100"/>
            </a:lvl4pPr>
            <a:lvl5pPr marL="182863" indent="-182863">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 </a:t>
            </a:r>
            <a:r>
              <a:rPr lang="en-US" dirty="0" err="1" smtClean="0"/>
              <a:t>enisse</a:t>
            </a:r>
            <a:endParaRPr lang="en-US" dirty="0" smtClean="0"/>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r>
              <a:rPr lang="en-US" dirty="0" err="1" smtClean="0"/>
              <a:t>scilisi</a:t>
            </a:r>
            <a:endParaRPr lang="en-US" dirty="0" smtClean="0"/>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r>
              <a:rPr lang="en-US" dirty="0" err="1" smtClean="0"/>
              <a:t>feugiatet</a:t>
            </a:r>
            <a:endParaRPr lang="en-US" dirty="0" smtClean="0"/>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0" name="Picture 9" descr="SE2_noTAG_CLR_onWHITE_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7737942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Example 1">
    <p:spTree>
      <p:nvGrpSpPr>
        <p:cNvPr id="1" name=""/>
        <p:cNvGrpSpPr/>
        <p:nvPr/>
      </p:nvGrpSpPr>
      <p:grpSpPr>
        <a:xfrm>
          <a:off x="0" y="0"/>
          <a:ext cx="0" cy="0"/>
          <a:chOff x="0" y="0"/>
          <a:chExt cx="0" cy="0"/>
        </a:xfrm>
      </p:grpSpPr>
      <p:graphicFrame>
        <p:nvGraphicFramePr>
          <p:cNvPr id="29" name="Chart 28"/>
          <p:cNvGraphicFramePr/>
          <p:nvPr>
            <p:extLst>
              <p:ext uri="{D42A27DB-BD31-4B8C-83A1-F6EECF244321}">
                <p14:modId xmlns:p14="http://schemas.microsoft.com/office/powerpoint/2010/main" val="3323311577"/>
              </p:ext>
            </p:extLst>
          </p:nvPr>
        </p:nvGraphicFramePr>
        <p:xfrm>
          <a:off x="5006911" y="1083948"/>
          <a:ext cx="4021667" cy="410633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hasCustomPrompt="1"/>
          </p:nvPr>
        </p:nvSpPr>
        <p:spPr>
          <a:xfrm>
            <a:off x="371924" y="222718"/>
            <a:ext cx="7350293" cy="499099"/>
          </a:xfrm>
          <a:prstGeom prst="rect">
            <a:avLst/>
          </a:prstGeom>
        </p:spPr>
        <p:txBody>
          <a:bodyPr vert="horz" lIns="91432" tIns="45716" rIns="91432" bIns="45716"/>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7" y="1175804"/>
            <a:ext cx="4215855" cy="439827"/>
          </a:xfrm>
          <a:prstGeom prst="rect">
            <a:avLst/>
          </a:prstGeom>
        </p:spPr>
        <p:txBody>
          <a:bodyPr vert="horz" lIns="91432" tIns="45716" rIns="91432" bIns="45716"/>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63" indent="-182863">
              <a:lnSpc>
                <a:spcPts val="1200"/>
              </a:lnSpc>
              <a:spcBef>
                <a:spcPts val="600"/>
              </a:spcBef>
              <a:buFont typeface="Arial"/>
              <a:buChar char="•"/>
              <a:defRPr sz="1300">
                <a:solidFill>
                  <a:schemeClr val="tx1"/>
                </a:solidFill>
              </a:defRPr>
            </a:lvl2pPr>
            <a:lvl3pPr marL="182863" indent="-182863">
              <a:lnSpc>
                <a:spcPts val="1200"/>
              </a:lnSpc>
              <a:spcBef>
                <a:spcPts val="600"/>
              </a:spcBef>
              <a:buFont typeface="Arial"/>
              <a:buChar char="•"/>
              <a:defRPr sz="1300">
                <a:solidFill>
                  <a:schemeClr val="tx1"/>
                </a:solidFill>
              </a:defRPr>
            </a:lvl3pPr>
            <a:lvl4pPr marL="182863" indent="-182863">
              <a:lnSpc>
                <a:spcPts val="1200"/>
              </a:lnSpc>
              <a:spcBef>
                <a:spcPts val="600"/>
              </a:spcBef>
              <a:buFont typeface="Arial"/>
              <a:buChar char="•"/>
              <a:defRPr sz="1300">
                <a:solidFill>
                  <a:schemeClr val="tx1"/>
                </a:solidFill>
              </a:defRPr>
            </a:lvl4pPr>
            <a:lvl5pPr marL="182863" indent="-182863">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800">
                <a:solidFill>
                  <a:schemeClr val="accent6"/>
                </a:solidFill>
              </a:defRPr>
            </a:lvl1pPr>
          </a:lstStyle>
          <a:p>
            <a:fld id="{AF88E988-FB04-AB4E-BE5A-59F242AF7F7A}" type="slidenum">
              <a:rPr lang="en-US" smtClean="0"/>
              <a:pPr/>
              <a:t>‹#›</a:t>
            </a:fld>
            <a:endParaRPr lang="en-US" dirty="0"/>
          </a:p>
        </p:txBody>
      </p:sp>
      <p:sp>
        <p:nvSpPr>
          <p:cNvPr id="15" name="Text Placeholder 5"/>
          <p:cNvSpPr>
            <a:spLocks noGrp="1"/>
          </p:cNvSpPr>
          <p:nvPr>
            <p:ph type="body" sz="quarter" idx="17" hasCustomPrompt="1"/>
          </p:nvPr>
        </p:nvSpPr>
        <p:spPr>
          <a:xfrm>
            <a:off x="358030" y="1619539"/>
            <a:ext cx="4213970" cy="1307210"/>
          </a:xfrm>
          <a:prstGeom prst="rect">
            <a:avLst/>
          </a:prstGeom>
        </p:spPr>
        <p:txBody>
          <a:bodyPr vert="horz" lIns="91432" tIns="45716" rIns="91432" bIns="45716"/>
          <a:lstStyle>
            <a:lvl1pPr marL="182863" marR="0" indent="-182863" algn="l" defTabSz="457154" rtl="0" eaLnBrk="1" fontAlgn="auto" latinLnBrk="0" hangingPunct="1">
              <a:lnSpc>
                <a:spcPts val="1400"/>
              </a:lnSpc>
              <a:spcBef>
                <a:spcPts val="600"/>
              </a:spcBef>
              <a:spcAft>
                <a:spcPts val="0"/>
              </a:spcAft>
              <a:buClrTx/>
              <a:buSzTx/>
              <a:buFont typeface="Arial"/>
              <a:buChar char="•"/>
              <a:tabLst/>
              <a:defRPr sz="1300" baseline="0"/>
            </a:lvl1pPr>
            <a:lvl2pPr marL="182863" indent="-182863">
              <a:lnSpc>
                <a:spcPts val="1400"/>
              </a:lnSpc>
              <a:spcBef>
                <a:spcPts val="0"/>
              </a:spcBef>
              <a:spcAft>
                <a:spcPts val="800"/>
              </a:spcAft>
              <a:buFont typeface="Arial"/>
              <a:buChar char="•"/>
              <a:defRPr sz="1100"/>
            </a:lvl2pPr>
            <a:lvl3pPr marL="182863" indent="-182863">
              <a:lnSpc>
                <a:spcPts val="1400"/>
              </a:lnSpc>
              <a:spcBef>
                <a:spcPts val="0"/>
              </a:spcBef>
              <a:spcAft>
                <a:spcPts val="800"/>
              </a:spcAft>
              <a:buFont typeface="Arial"/>
              <a:buChar char="•"/>
              <a:defRPr sz="1100"/>
            </a:lvl3pPr>
            <a:lvl4pPr marL="182863" indent="-182863">
              <a:lnSpc>
                <a:spcPts val="1400"/>
              </a:lnSpc>
              <a:spcBef>
                <a:spcPts val="0"/>
              </a:spcBef>
              <a:spcAft>
                <a:spcPts val="800"/>
              </a:spcAft>
              <a:buFont typeface="Arial"/>
              <a:buChar char="•"/>
              <a:defRPr sz="1100"/>
            </a:lvl4pPr>
            <a:lvl5pPr marL="182863" indent="-182863">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a:t>
            </a:r>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1" name="Picture 10" descr="SE2_no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150348523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Example 2">
    <p:spTree>
      <p:nvGrpSpPr>
        <p:cNvPr id="1" name=""/>
        <p:cNvGrpSpPr/>
        <p:nvPr/>
      </p:nvGrpSpPr>
      <p:grpSpPr>
        <a:xfrm>
          <a:off x="0" y="0"/>
          <a:ext cx="0" cy="0"/>
          <a:chOff x="0" y="0"/>
          <a:chExt cx="0" cy="0"/>
        </a:xfrm>
      </p:grpSpPr>
      <p:graphicFrame>
        <p:nvGraphicFramePr>
          <p:cNvPr id="11" name="Chart 10"/>
          <p:cNvGraphicFramePr/>
          <p:nvPr>
            <p:extLst>
              <p:ext uri="{D42A27DB-BD31-4B8C-83A1-F6EECF244321}">
                <p14:modId xmlns:p14="http://schemas.microsoft.com/office/powerpoint/2010/main" val="2535240138"/>
              </p:ext>
            </p:extLst>
          </p:nvPr>
        </p:nvGraphicFramePr>
        <p:xfrm>
          <a:off x="5006908" y="1071878"/>
          <a:ext cx="4597400" cy="4110567"/>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hasCustomPrompt="1"/>
          </p:nvPr>
        </p:nvSpPr>
        <p:spPr>
          <a:xfrm>
            <a:off x="371924" y="222718"/>
            <a:ext cx="7350293" cy="499099"/>
          </a:xfrm>
          <a:prstGeom prst="rect">
            <a:avLst/>
          </a:prstGeom>
        </p:spPr>
        <p:txBody>
          <a:bodyPr vert="horz" lIns="91432" tIns="45716" rIns="91432" bIns="45716"/>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7" y="1175804"/>
            <a:ext cx="4215855" cy="439827"/>
          </a:xfrm>
          <a:prstGeom prst="rect">
            <a:avLst/>
          </a:prstGeom>
        </p:spPr>
        <p:txBody>
          <a:bodyPr vert="horz" lIns="91432" tIns="45716" rIns="91432" bIns="45716"/>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63" indent="-182863">
              <a:lnSpc>
                <a:spcPts val="1200"/>
              </a:lnSpc>
              <a:spcBef>
                <a:spcPts val="600"/>
              </a:spcBef>
              <a:buFont typeface="Arial"/>
              <a:buChar char="•"/>
              <a:defRPr sz="1300">
                <a:solidFill>
                  <a:schemeClr val="tx1"/>
                </a:solidFill>
              </a:defRPr>
            </a:lvl2pPr>
            <a:lvl3pPr marL="182863" indent="-182863">
              <a:lnSpc>
                <a:spcPts val="1200"/>
              </a:lnSpc>
              <a:spcBef>
                <a:spcPts val="600"/>
              </a:spcBef>
              <a:buFont typeface="Arial"/>
              <a:buChar char="•"/>
              <a:defRPr sz="1300">
                <a:solidFill>
                  <a:schemeClr val="tx1"/>
                </a:solidFill>
              </a:defRPr>
            </a:lvl3pPr>
            <a:lvl4pPr marL="182863" indent="-182863">
              <a:lnSpc>
                <a:spcPts val="1200"/>
              </a:lnSpc>
              <a:spcBef>
                <a:spcPts val="600"/>
              </a:spcBef>
              <a:buFont typeface="Arial"/>
              <a:buChar char="•"/>
              <a:defRPr sz="1300">
                <a:solidFill>
                  <a:schemeClr val="tx1"/>
                </a:solidFill>
              </a:defRPr>
            </a:lvl4pPr>
            <a:lvl5pPr marL="182863" indent="-182863">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800">
                <a:solidFill>
                  <a:schemeClr val="accent6"/>
                </a:solidFill>
              </a:defRPr>
            </a:lvl1pPr>
          </a:lstStyle>
          <a:p>
            <a:fld id="{AF88E988-FB04-AB4E-BE5A-59F242AF7F7A}" type="slidenum">
              <a:rPr lang="en-US" smtClean="0"/>
              <a:pPr/>
              <a:t>‹#›</a:t>
            </a:fld>
            <a:endParaRPr lang="en-US" dirty="0"/>
          </a:p>
        </p:txBody>
      </p:sp>
      <p:sp>
        <p:nvSpPr>
          <p:cNvPr id="15" name="Text Placeholder 5"/>
          <p:cNvSpPr>
            <a:spLocks noGrp="1"/>
          </p:cNvSpPr>
          <p:nvPr>
            <p:ph type="body" sz="quarter" idx="17" hasCustomPrompt="1"/>
          </p:nvPr>
        </p:nvSpPr>
        <p:spPr>
          <a:xfrm>
            <a:off x="358030" y="1619539"/>
            <a:ext cx="4213970" cy="1307210"/>
          </a:xfrm>
          <a:prstGeom prst="rect">
            <a:avLst/>
          </a:prstGeom>
        </p:spPr>
        <p:txBody>
          <a:bodyPr vert="horz" lIns="91432" tIns="45716" rIns="91432" bIns="45716"/>
          <a:lstStyle>
            <a:lvl1pPr marL="182863" marR="0" indent="-182863" algn="l" defTabSz="457154" rtl="0" eaLnBrk="1" fontAlgn="auto" latinLnBrk="0" hangingPunct="1">
              <a:lnSpc>
                <a:spcPts val="1400"/>
              </a:lnSpc>
              <a:spcBef>
                <a:spcPts val="600"/>
              </a:spcBef>
              <a:spcAft>
                <a:spcPts val="0"/>
              </a:spcAft>
              <a:buClrTx/>
              <a:buSzTx/>
              <a:buFont typeface="Arial"/>
              <a:buChar char="•"/>
              <a:tabLst/>
              <a:defRPr sz="1300" baseline="0"/>
            </a:lvl1pPr>
            <a:lvl2pPr marL="182863" indent="-182863">
              <a:lnSpc>
                <a:spcPts val="1400"/>
              </a:lnSpc>
              <a:spcBef>
                <a:spcPts val="0"/>
              </a:spcBef>
              <a:spcAft>
                <a:spcPts val="800"/>
              </a:spcAft>
              <a:buFont typeface="Arial"/>
              <a:buChar char="•"/>
              <a:defRPr sz="1100"/>
            </a:lvl2pPr>
            <a:lvl3pPr marL="182863" indent="-182863">
              <a:lnSpc>
                <a:spcPts val="1400"/>
              </a:lnSpc>
              <a:spcBef>
                <a:spcPts val="0"/>
              </a:spcBef>
              <a:spcAft>
                <a:spcPts val="800"/>
              </a:spcAft>
              <a:buFont typeface="Arial"/>
              <a:buChar char="•"/>
              <a:defRPr sz="1100"/>
            </a:lvl3pPr>
            <a:lvl4pPr marL="182863" indent="-182863">
              <a:lnSpc>
                <a:spcPts val="1400"/>
              </a:lnSpc>
              <a:spcBef>
                <a:spcPts val="0"/>
              </a:spcBef>
              <a:spcAft>
                <a:spcPts val="800"/>
              </a:spcAft>
              <a:buFont typeface="Arial"/>
              <a:buChar char="•"/>
              <a:defRPr sz="1100"/>
            </a:lvl4pPr>
            <a:lvl5pPr marL="182863" indent="-182863">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a:t>
            </a:r>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2" name="Picture 11" descr="SE2_no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3007704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END">
    <p:spTree>
      <p:nvGrpSpPr>
        <p:cNvPr id="1" name=""/>
        <p:cNvGrpSpPr/>
        <p:nvPr/>
      </p:nvGrpSpPr>
      <p:grpSpPr>
        <a:xfrm>
          <a:off x="0" y="0"/>
          <a:ext cx="0" cy="0"/>
          <a:chOff x="0" y="0"/>
          <a:chExt cx="0" cy="0"/>
        </a:xfrm>
      </p:grpSpPr>
      <p:pic>
        <p:nvPicPr>
          <p:cNvPr id="5" name="Picture 4" descr="SE2_PowerPoint_EndBkgd.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Box 6"/>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8" name="Straight Connector 7"/>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6089430" y="3257900"/>
            <a:ext cx="2744975" cy="759582"/>
          </a:xfrm>
          <a:prstGeom prst="rect">
            <a:avLst/>
          </a:prstGeom>
        </p:spPr>
        <p:txBody>
          <a:bodyPr lIns="91432" tIns="45716" rIns="91432" bIns="45716">
            <a:noAutofit/>
          </a:bodyPr>
          <a:lstStyle>
            <a:lvl1pPr algn="l">
              <a:defRPr sz="4500" b="0" i="0" kern="800">
                <a:latin typeface="+mn-lt"/>
              </a:defRPr>
            </a:lvl1pPr>
          </a:lstStyle>
          <a:p>
            <a:r>
              <a:rPr lang="en-US" dirty="0" smtClean="0"/>
              <a:t>Thank You.</a:t>
            </a:r>
            <a:endParaRPr lang="en-US" dirty="0"/>
          </a:p>
        </p:txBody>
      </p:sp>
      <p:sp>
        <p:nvSpPr>
          <p:cNvPr id="6"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pPr/>
              <a:t>‹#›</a:t>
            </a:fld>
            <a:endParaRPr lang="en-US" dirty="0"/>
          </a:p>
        </p:txBody>
      </p:sp>
      <p:pic>
        <p:nvPicPr>
          <p:cNvPr id="10" name="Picture 9" descr="SE2_w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72000" y="3464852"/>
            <a:ext cx="1261872" cy="620545"/>
          </a:xfrm>
          <a:prstGeom prst="rect">
            <a:avLst/>
          </a:prstGeom>
        </p:spPr>
      </p:pic>
    </p:spTree>
    <p:extLst>
      <p:ext uri="{BB962C8B-B14F-4D97-AF65-F5344CB8AC3E}">
        <p14:creationId xmlns:p14="http://schemas.microsoft.com/office/powerpoint/2010/main" val="68690453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5" name="Picture 4" descr="SE2_PowerPoint_EndBkgd.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Box 6"/>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8" name="Straight Connector 7"/>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6089430" y="3257900"/>
            <a:ext cx="2744975" cy="759582"/>
          </a:xfrm>
          <a:prstGeom prst="rect">
            <a:avLst/>
          </a:prstGeom>
        </p:spPr>
        <p:txBody>
          <a:bodyPr lIns="91432" tIns="45716" rIns="91432" bIns="45716">
            <a:noAutofit/>
          </a:bodyPr>
          <a:lstStyle>
            <a:lvl1pPr algn="l">
              <a:defRPr sz="4500" b="0" i="0" kern="800">
                <a:latin typeface="+mn-lt"/>
              </a:defRPr>
            </a:lvl1pPr>
          </a:lstStyle>
          <a:p>
            <a:r>
              <a:rPr lang="en-US" dirty="0" smtClean="0"/>
              <a:t>Thank You.</a:t>
            </a:r>
            <a:endParaRPr lang="en-US" dirty="0"/>
          </a:p>
        </p:txBody>
      </p:sp>
      <p:sp>
        <p:nvSpPr>
          <p:cNvPr id="6"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pPr/>
              <a:t>‹#›</a:t>
            </a:fld>
            <a:endParaRPr lang="en-US" dirty="0"/>
          </a:p>
        </p:txBody>
      </p:sp>
      <p:pic>
        <p:nvPicPr>
          <p:cNvPr id="10" name="Picture 9" descr="SE2_w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72000" y="3464852"/>
            <a:ext cx="1261872" cy="620545"/>
          </a:xfrm>
          <a:prstGeom prst="rect">
            <a:avLst/>
          </a:prstGeom>
        </p:spPr>
      </p:pic>
    </p:spTree>
    <p:extLst>
      <p:ext uri="{BB962C8B-B14F-4D97-AF65-F5344CB8AC3E}">
        <p14:creationId xmlns:p14="http://schemas.microsoft.com/office/powerpoint/2010/main" val="157113503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13641" y="658703"/>
            <a:ext cx="6733388" cy="895887"/>
          </a:xfrm>
          <a:prstGeom prst="rect">
            <a:avLst/>
          </a:prstGeom>
        </p:spPr>
        <p:txBody>
          <a:bodyPr lIns="91432" tIns="45716" rIns="91432" bIns="45716">
            <a:normAutofit/>
          </a:bodyPr>
          <a:lstStyle>
            <a:lvl1pPr algn="l">
              <a:defRPr sz="4500" b="0" i="0" kern="800">
                <a:latin typeface="+mn-lt"/>
              </a:defRPr>
            </a:lvl1pPr>
          </a:lstStyle>
          <a:p>
            <a:r>
              <a:rPr lang="en-US" dirty="0" smtClean="0"/>
              <a:t>Presentation Title Slide</a:t>
            </a:r>
            <a:endParaRPr lang="en-US" dirty="0"/>
          </a:p>
        </p:txBody>
      </p:sp>
      <p:sp>
        <p:nvSpPr>
          <p:cNvPr id="6"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pPr defTabSz="342875" eaLnBrk="0" fontAlgn="base" hangingPunct="0">
              <a:spcBef>
                <a:spcPct val="0"/>
              </a:spcBef>
              <a:spcAft>
                <a:spcPct val="0"/>
              </a:spcAft>
            </a:pPr>
            <a:fld id="{AF88E988-FB04-AB4E-BE5A-59F242AF7F7A}" type="slidenum">
              <a:rPr lang="en-US" smtClean="0">
                <a:solidFill>
                  <a:srgbClr val="A5A5A5"/>
                </a:solidFill>
                <a:latin typeface="Arial" panose="020B0604020202020204" pitchFamily="34" charset="0"/>
                <a:cs typeface="Arial" panose="020B0604020202020204" pitchFamily="34" charset="0"/>
              </a:rPr>
              <a:pPr defTabSz="342875" eaLnBrk="0" fontAlgn="base" hangingPunct="0">
                <a:spcBef>
                  <a:spcPct val="0"/>
                </a:spcBef>
                <a:spcAft>
                  <a:spcPct val="0"/>
                </a:spcAft>
              </a:pPr>
              <a:t>‹#›</a:t>
            </a:fld>
            <a:endParaRPr lang="en-US" dirty="0">
              <a:solidFill>
                <a:srgbClr val="A5A5A5"/>
              </a:solidFill>
              <a:latin typeface="Arial" panose="020B0604020202020204" pitchFamily="34" charset="0"/>
              <a:cs typeface="Arial" panose="020B0604020202020204" pitchFamily="34" charset="0"/>
            </a:endParaRPr>
          </a:p>
        </p:txBody>
      </p:sp>
      <p:sp>
        <p:nvSpPr>
          <p:cNvPr id="3" name="Subtitle 2"/>
          <p:cNvSpPr>
            <a:spLocks noGrp="1"/>
          </p:cNvSpPr>
          <p:nvPr>
            <p:ph type="subTitle" idx="1" hasCustomPrompt="1"/>
          </p:nvPr>
        </p:nvSpPr>
        <p:spPr>
          <a:xfrm>
            <a:off x="1951323" y="1471708"/>
            <a:ext cx="4520159" cy="374369"/>
          </a:xfrm>
          <a:prstGeom prst="rect">
            <a:avLst/>
          </a:prstGeom>
        </p:spPr>
        <p:txBody>
          <a:bodyPr lIns="91432" tIns="45716" rIns="91432" bIns="45716">
            <a:noAutofit/>
          </a:bodyPr>
          <a:lstStyle>
            <a:lvl1pPr marL="0" indent="0" algn="l">
              <a:buNone/>
              <a:defRPr sz="1500">
                <a:solidFill>
                  <a:schemeClr val="tx1"/>
                </a:solidFill>
              </a:defRPr>
            </a:lvl1pPr>
            <a:lvl2pPr marL="457154" indent="0" algn="ctr">
              <a:buNone/>
              <a:defRPr>
                <a:solidFill>
                  <a:schemeClr val="tx1">
                    <a:tint val="75000"/>
                  </a:schemeClr>
                </a:solidFill>
              </a:defRPr>
            </a:lvl2pPr>
            <a:lvl3pPr marL="914310" indent="0" algn="ctr">
              <a:buNone/>
              <a:defRPr>
                <a:solidFill>
                  <a:schemeClr val="tx1">
                    <a:tint val="75000"/>
                  </a:schemeClr>
                </a:solidFill>
              </a:defRPr>
            </a:lvl3pPr>
            <a:lvl4pPr marL="1371464" indent="0" algn="ctr">
              <a:buNone/>
              <a:defRPr>
                <a:solidFill>
                  <a:schemeClr val="tx1">
                    <a:tint val="75000"/>
                  </a:schemeClr>
                </a:solidFill>
              </a:defRPr>
            </a:lvl4pPr>
            <a:lvl5pPr marL="1828619" indent="0" algn="ctr">
              <a:buNone/>
              <a:defRPr>
                <a:solidFill>
                  <a:schemeClr val="tx1">
                    <a:tint val="75000"/>
                  </a:schemeClr>
                </a:solidFill>
              </a:defRPr>
            </a:lvl5pPr>
            <a:lvl6pPr marL="2285772" indent="0" algn="ctr">
              <a:buNone/>
              <a:defRPr>
                <a:solidFill>
                  <a:schemeClr val="tx1">
                    <a:tint val="75000"/>
                  </a:schemeClr>
                </a:solidFill>
              </a:defRPr>
            </a:lvl6pPr>
            <a:lvl7pPr marL="2742926" indent="0" algn="ctr">
              <a:buNone/>
              <a:defRPr>
                <a:solidFill>
                  <a:schemeClr val="tx1">
                    <a:tint val="75000"/>
                  </a:schemeClr>
                </a:solidFill>
              </a:defRPr>
            </a:lvl7pPr>
            <a:lvl8pPr marL="3200080" indent="0" algn="ctr">
              <a:buNone/>
              <a:defRPr>
                <a:solidFill>
                  <a:schemeClr val="tx1">
                    <a:tint val="75000"/>
                  </a:schemeClr>
                </a:solidFill>
              </a:defRPr>
            </a:lvl8pPr>
            <a:lvl9pPr marL="3657235" indent="0" algn="ctr">
              <a:buNone/>
              <a:defRPr>
                <a:solidFill>
                  <a:schemeClr val="tx1">
                    <a:tint val="75000"/>
                  </a:schemeClr>
                </a:solidFill>
              </a:defRPr>
            </a:lvl9pPr>
          </a:lstStyle>
          <a:p>
            <a:r>
              <a:rPr lang="en-US" dirty="0" smtClean="0"/>
              <a:t>Presentation Date</a:t>
            </a:r>
            <a:endParaRPr lang="en-US" dirty="0"/>
          </a:p>
        </p:txBody>
      </p:sp>
    </p:spTree>
    <p:extLst>
      <p:ext uri="{BB962C8B-B14F-4D97-AF65-F5344CB8AC3E}">
        <p14:creationId xmlns:p14="http://schemas.microsoft.com/office/powerpoint/2010/main" val="1714394858"/>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New Title Slide">
    <p:spTree>
      <p:nvGrpSpPr>
        <p:cNvPr id="1" name=""/>
        <p:cNvGrpSpPr/>
        <p:nvPr/>
      </p:nvGrpSpPr>
      <p:grpSpPr>
        <a:xfrm>
          <a:off x="0" y="0"/>
          <a:ext cx="0" cy="0"/>
          <a:chOff x="0" y="0"/>
          <a:chExt cx="0" cy="0"/>
        </a:xfrm>
      </p:grpSpPr>
      <p:pic>
        <p:nvPicPr>
          <p:cNvPr id="7" name="Picture 10"/>
          <p:cNvPicPr>
            <a:picLocks noChangeAspect="1"/>
          </p:cNvPicPr>
          <p:nvPr userDrawn="1"/>
        </p:nvPicPr>
        <p:blipFill>
          <a:blip r:embed="rId2"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7931506" y="4128752"/>
            <a:ext cx="1005329" cy="84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ubtitle 2"/>
          <p:cNvSpPr>
            <a:spLocks noGrp="1"/>
          </p:cNvSpPr>
          <p:nvPr>
            <p:ph type="subTitle" idx="1" hasCustomPrompt="1"/>
          </p:nvPr>
        </p:nvSpPr>
        <p:spPr>
          <a:xfrm>
            <a:off x="567865" y="3620322"/>
            <a:ext cx="6086540" cy="857250"/>
          </a:xfrm>
          <a:prstGeom prst="rect">
            <a:avLst/>
          </a:prstGeom>
        </p:spPr>
        <p:txBody>
          <a:bodyPr lIns="68576" tIns="34289" rIns="68576" bIns="34289">
            <a:normAutofit/>
          </a:bodyPr>
          <a:lstStyle>
            <a:lvl1pPr marL="0" indent="0" algn="l">
              <a:buNone/>
              <a:defRPr sz="2100" cap="none" spc="0" baseline="0">
                <a:solidFill>
                  <a:srgbClr val="E37222"/>
                </a:solidFill>
                <a:latin typeface="Arial" panose="020B0604020202020204" pitchFamily="34" charset="0"/>
                <a:cs typeface="Arial" panose="020B0604020202020204" pitchFamily="34"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smtClean="0"/>
              <a:t>Click to edit master subtitle style</a:t>
            </a:r>
            <a:endParaRPr lang="en-US" dirty="0"/>
          </a:p>
        </p:txBody>
      </p:sp>
      <p:sp>
        <p:nvSpPr>
          <p:cNvPr id="8" name="TextBox 7"/>
          <p:cNvSpPr txBox="1"/>
          <p:nvPr userDrawn="1"/>
        </p:nvSpPr>
        <p:spPr>
          <a:xfrm>
            <a:off x="567863" y="4771714"/>
            <a:ext cx="4818186" cy="253916"/>
          </a:xfrm>
          <a:prstGeom prst="rect">
            <a:avLst/>
          </a:prstGeom>
          <a:noFill/>
        </p:spPr>
        <p:txBody>
          <a:bodyPr wrap="square" lIns="68576" tIns="34289" rIns="68576" bIns="34289">
            <a:spAutoFit/>
          </a:bodyPr>
          <a:lstStyle/>
          <a:p>
            <a:pPr defTabSz="342875" eaLnBrk="0" fontAlgn="base" hangingPunct="0">
              <a:spcBef>
                <a:spcPct val="0"/>
              </a:spcBef>
              <a:spcAft>
                <a:spcPct val="0"/>
              </a:spcAft>
              <a:defRPr/>
            </a:pPr>
            <a:r>
              <a:rPr lang="en-US" sz="600" dirty="0">
                <a:solidFill>
                  <a:prstClr val="white">
                    <a:lumMod val="50000"/>
                  </a:prstClr>
                </a:solidFill>
                <a:latin typeface="Georgia" charset="0"/>
                <a:ea typeface="Georgia" charset="0"/>
                <a:cs typeface="Georgia" charset="0"/>
              </a:rPr>
              <a:t>Confidentiality Notice:  This is confidential and contains proprietary information.  None of this information may be reproduced or disclosed without the express written permission of </a:t>
            </a:r>
            <a:r>
              <a:rPr lang="en-US" sz="600" dirty="0" smtClean="0">
                <a:solidFill>
                  <a:prstClr val="white">
                    <a:lumMod val="50000"/>
                  </a:prstClr>
                </a:solidFill>
                <a:latin typeface="Georgia" charset="0"/>
                <a:ea typeface="Georgia" charset="0"/>
                <a:cs typeface="Georgia" charset="0"/>
              </a:rPr>
              <a:t>se2 Holdings, Inc.</a:t>
            </a:r>
            <a:endParaRPr lang="en-US" sz="600" dirty="0">
              <a:solidFill>
                <a:prstClr val="white">
                  <a:lumMod val="50000"/>
                </a:prstClr>
              </a:solidFill>
              <a:latin typeface="Georgia" charset="0"/>
              <a:ea typeface="Georgia" charset="0"/>
              <a:cs typeface="Georgia" charset="0"/>
            </a:endParaRPr>
          </a:p>
        </p:txBody>
      </p:sp>
      <p:sp>
        <p:nvSpPr>
          <p:cNvPr id="11" name="Rectangle 10"/>
          <p:cNvSpPr/>
          <p:nvPr userDrawn="1"/>
        </p:nvSpPr>
        <p:spPr>
          <a:xfrm>
            <a:off x="0" y="-198834"/>
            <a:ext cx="9144000" cy="3520679"/>
          </a:xfrm>
          <a:prstGeom prst="rect">
            <a:avLst/>
          </a:prstGeom>
          <a:gradFill flip="none" rotWithShape="1">
            <a:gsLst>
              <a:gs pos="100000">
                <a:srgbClr val="001B4F"/>
              </a:gs>
              <a:gs pos="0">
                <a:srgbClr val="00216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64235" tIns="32129" rIns="64235" bIns="32129" anchor="ctr"/>
          <a:lstStyle/>
          <a:p>
            <a:pPr algn="ctr" defTabSz="321017">
              <a:defRPr/>
            </a:pPr>
            <a:endParaRPr lang="en-US" dirty="0">
              <a:solidFill>
                <a:prstClr val="white"/>
              </a:solidFill>
            </a:endParaRPr>
          </a:p>
        </p:txBody>
      </p:sp>
      <p:sp>
        <p:nvSpPr>
          <p:cNvPr id="12" name="Title 1"/>
          <p:cNvSpPr>
            <a:spLocks noGrp="1"/>
          </p:cNvSpPr>
          <p:nvPr>
            <p:ph type="ctrTitle"/>
          </p:nvPr>
        </p:nvSpPr>
        <p:spPr>
          <a:xfrm>
            <a:off x="565785" y="1693072"/>
            <a:ext cx="7543800" cy="1368599"/>
          </a:xfrm>
          <a:prstGeom prst="rect">
            <a:avLst/>
          </a:prstGeom>
        </p:spPr>
        <p:txBody>
          <a:bodyPr lIns="68576" tIns="34289" rIns="68576" bIns="34289" anchor="b">
            <a:normAutofit/>
          </a:bodyPr>
          <a:lstStyle>
            <a:lvl1pPr algn="l">
              <a:lnSpc>
                <a:spcPct val="85000"/>
              </a:lnSpc>
              <a:defRPr sz="4100" spc="-38" baseline="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42198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hart Layout">
    <p:spTree>
      <p:nvGrpSpPr>
        <p:cNvPr id="1" name=""/>
        <p:cNvGrpSpPr/>
        <p:nvPr/>
      </p:nvGrpSpPr>
      <p:grpSpPr>
        <a:xfrm>
          <a:off x="0" y="0"/>
          <a:ext cx="0" cy="0"/>
          <a:chOff x="0" y="0"/>
          <a:chExt cx="0" cy="0"/>
        </a:xfrm>
      </p:grpSpPr>
      <p:sp>
        <p:nvSpPr>
          <p:cNvPr id="22" name="Text Placeholder 14"/>
          <p:cNvSpPr>
            <a:spLocks noGrp="1"/>
          </p:cNvSpPr>
          <p:nvPr>
            <p:ph type="body" sz="quarter" idx="14"/>
          </p:nvPr>
        </p:nvSpPr>
        <p:spPr>
          <a:xfrm>
            <a:off x="227240" y="296662"/>
            <a:ext cx="8658852" cy="271271"/>
          </a:xfrm>
          <a:prstGeom prst="rect">
            <a:avLst/>
          </a:prstGeom>
        </p:spPr>
        <p:txBody>
          <a:bodyPr lIns="68576" tIns="0" rIns="0" bIns="0" anchor="t">
            <a:noAutofit/>
          </a:bodyPr>
          <a:lstStyle>
            <a:lvl1pPr marL="0" indent="0">
              <a:buFontTx/>
              <a:buNone/>
              <a:defRPr sz="1800" baseline="0">
                <a:solidFill>
                  <a:schemeClr val="tx1"/>
                </a:solidFill>
                <a:latin typeface="Arial"/>
                <a:cs typeface="Arial"/>
              </a:defRPr>
            </a:lvl1pPr>
            <a:lvl3pPr marL="642068" indent="0">
              <a:buNone/>
              <a:defRPr/>
            </a:lvl3pPr>
            <a:lvl5pPr marL="1284122" indent="0">
              <a:buNone/>
              <a:defRPr/>
            </a:lvl5pPr>
          </a:lstStyle>
          <a:p>
            <a:pPr lvl="0"/>
            <a:r>
              <a:rPr lang="en-US" dirty="0" smtClean="0"/>
              <a:t>Click to edit Master text styles</a:t>
            </a:r>
          </a:p>
        </p:txBody>
      </p:sp>
      <p:sp>
        <p:nvSpPr>
          <p:cNvPr id="11" name="Rectangle 10"/>
          <p:cNvSpPr/>
          <p:nvPr userDrawn="1"/>
        </p:nvSpPr>
        <p:spPr>
          <a:xfrm>
            <a:off x="0" y="3"/>
            <a:ext cx="9144000" cy="150019"/>
          </a:xfrm>
          <a:prstGeom prst="rect">
            <a:avLst/>
          </a:prstGeom>
          <a:gradFill flip="none" rotWithShape="1">
            <a:gsLst>
              <a:gs pos="100000">
                <a:srgbClr val="001B4F"/>
              </a:gs>
              <a:gs pos="0">
                <a:srgbClr val="00216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64235" tIns="32129" rIns="64235" bIns="32129" anchor="ctr"/>
          <a:lstStyle/>
          <a:p>
            <a:pPr algn="ctr" defTabSz="321017">
              <a:defRPr/>
            </a:pPr>
            <a:endParaRPr lang="en-US" dirty="0">
              <a:solidFill>
                <a:prstClr val="white"/>
              </a:solidFill>
            </a:endParaRPr>
          </a:p>
        </p:txBody>
      </p:sp>
      <p:sp>
        <p:nvSpPr>
          <p:cNvPr id="12" name="TextBox 11"/>
          <p:cNvSpPr txBox="1"/>
          <p:nvPr userDrawn="1"/>
        </p:nvSpPr>
        <p:spPr>
          <a:xfrm>
            <a:off x="227240" y="4889587"/>
            <a:ext cx="4818186" cy="176972"/>
          </a:xfrm>
          <a:prstGeom prst="rect">
            <a:avLst/>
          </a:prstGeom>
          <a:noFill/>
        </p:spPr>
        <p:txBody>
          <a:bodyPr wrap="square" lIns="68576" tIns="34289" rIns="68576" bIns="34289">
            <a:spAutoFit/>
          </a:bodyPr>
          <a:lstStyle/>
          <a:p>
            <a:pPr defTabSz="342875" eaLnBrk="0" fontAlgn="base" hangingPunct="0">
              <a:spcBef>
                <a:spcPct val="0"/>
              </a:spcBef>
              <a:spcAft>
                <a:spcPct val="0"/>
              </a:spcAft>
            </a:pPr>
            <a:r>
              <a:rPr lang="en-US" altLang="en-US" sz="700" dirty="0" smtClean="0">
                <a:solidFill>
                  <a:prstClr val="white">
                    <a:lumMod val="50000"/>
                  </a:prstClr>
                </a:solidFill>
                <a:latin typeface="Calibri" panose="020F0502020204030204" pitchFamily="34" charset="0"/>
                <a:cs typeface="Arial" panose="020B0604020202020204" pitchFamily="34" charset="0"/>
              </a:rPr>
              <a:t> © </a:t>
            </a:r>
            <a:r>
              <a:rPr lang="en-US" altLang="en-US" sz="500" dirty="0" smtClean="0">
                <a:solidFill>
                  <a:prstClr val="white">
                    <a:lumMod val="50000"/>
                  </a:prstClr>
                </a:solidFill>
                <a:latin typeface="Arial" panose="020B0604020202020204" pitchFamily="34" charset="0"/>
                <a:cs typeface="Arial" panose="020B0604020202020204" pitchFamily="34" charset="0"/>
              </a:rPr>
              <a:t>2016 se2 Holdings, Inc.  Proprietary and Confidential Information </a:t>
            </a:r>
            <a:endParaRPr lang="en-US" altLang="en-US" sz="500" dirty="0">
              <a:solidFill>
                <a:prstClr val="white">
                  <a:lumMod val="50000"/>
                </a:prstClr>
              </a:solidFill>
              <a:latin typeface="Arial" panose="020B0604020202020204" pitchFamily="34" charset="0"/>
              <a:cs typeface="Arial" panose="020B0604020202020204" pitchFamily="34" charset="0"/>
            </a:endParaRPr>
          </a:p>
        </p:txBody>
      </p:sp>
      <p:sp>
        <p:nvSpPr>
          <p:cNvPr id="14" name="TextBox 13"/>
          <p:cNvSpPr txBox="1"/>
          <p:nvPr userDrawn="1"/>
        </p:nvSpPr>
        <p:spPr>
          <a:xfrm>
            <a:off x="4339994" y="4889587"/>
            <a:ext cx="464013" cy="176972"/>
          </a:xfrm>
          <a:prstGeom prst="rect">
            <a:avLst/>
          </a:prstGeom>
          <a:noFill/>
        </p:spPr>
        <p:txBody>
          <a:bodyPr wrap="square" lIns="68576" tIns="34289" rIns="68576" bIns="34289">
            <a:spAutoFit/>
          </a:bodyPr>
          <a:lstStyle/>
          <a:p>
            <a:pPr algn="ctr" defTabSz="342875" eaLnBrk="0" fontAlgn="base" hangingPunct="0">
              <a:spcBef>
                <a:spcPct val="0"/>
              </a:spcBef>
              <a:spcAft>
                <a:spcPct val="0"/>
              </a:spcAft>
            </a:pPr>
            <a:fld id="{5C328A88-BA02-3841-8A79-0DD095F24146}" type="slidenum">
              <a:rPr lang="en-US" altLang="en-US" sz="700" smtClean="0">
                <a:solidFill>
                  <a:prstClr val="white">
                    <a:lumMod val="50000"/>
                  </a:prstClr>
                </a:solidFill>
                <a:latin typeface="Calibri" panose="020F0502020204030204" pitchFamily="34" charset="0"/>
                <a:cs typeface="Arial" panose="020B0604020202020204" pitchFamily="34" charset="0"/>
              </a:rPr>
              <a:pPr algn="ctr" defTabSz="342875" eaLnBrk="0" fontAlgn="base" hangingPunct="0">
                <a:spcBef>
                  <a:spcPct val="0"/>
                </a:spcBef>
                <a:spcAft>
                  <a:spcPct val="0"/>
                </a:spcAft>
              </a:pPr>
              <a:t>‹#›</a:t>
            </a:fld>
            <a:endParaRPr lang="en-US" altLang="en-US" sz="500" dirty="0">
              <a:solidFill>
                <a:prstClr val="white">
                  <a:lumMod val="50000"/>
                </a:prstClr>
              </a:solidFill>
              <a:latin typeface="Arial" panose="020B0604020202020204" pitchFamily="34" charset="0"/>
              <a:cs typeface="Arial" panose="020B0604020202020204" pitchFamily="34" charset="0"/>
            </a:endParaRPr>
          </a:p>
        </p:txBody>
      </p:sp>
      <p:pic>
        <p:nvPicPr>
          <p:cNvPr id="15" name="Picture 10"/>
          <p:cNvPicPr>
            <a:picLocks noChangeAspect="1"/>
          </p:cNvPicPr>
          <p:nvPr userDrawn="1"/>
        </p:nvPicPr>
        <p:blipFill>
          <a:blip r:embed="rId2"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8610842" y="4736307"/>
            <a:ext cx="368855" cy="30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42671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 1">
    <p:spTree>
      <p:nvGrpSpPr>
        <p:cNvPr id="1" name=""/>
        <p:cNvGrpSpPr/>
        <p:nvPr/>
      </p:nvGrpSpPr>
      <p:grpSpPr>
        <a:xfrm>
          <a:off x="0" y="0"/>
          <a:ext cx="0" cy="0"/>
          <a:chOff x="0" y="0"/>
          <a:chExt cx="0" cy="0"/>
        </a:xfrm>
      </p:grpSpPr>
      <p:sp>
        <p:nvSpPr>
          <p:cNvPr id="7" name="TextBox 6"/>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8" name="Straight Connector 7"/>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2593495" y="3257900"/>
            <a:ext cx="6118753" cy="759582"/>
          </a:xfrm>
          <a:prstGeom prst="rect">
            <a:avLst/>
          </a:prstGeom>
        </p:spPr>
        <p:txBody>
          <a:bodyPr lIns="91432" tIns="45716" rIns="91432" bIns="45716">
            <a:noAutofit/>
          </a:bodyPr>
          <a:lstStyle>
            <a:lvl1pPr algn="l">
              <a:defRPr sz="4500" b="0" i="0" kern="800">
                <a:latin typeface="+mn-lt"/>
              </a:defRPr>
            </a:lvl1pPr>
          </a:lstStyle>
          <a:p>
            <a:r>
              <a:rPr lang="en-US" dirty="0" smtClean="0"/>
              <a:t>Section Title Slide</a:t>
            </a:r>
            <a:endParaRPr lang="en-US" dirty="0"/>
          </a:p>
        </p:txBody>
      </p:sp>
      <p:sp>
        <p:nvSpPr>
          <p:cNvPr id="6"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800">
                <a:solidFill>
                  <a:schemeClr val="accent6"/>
                </a:solidFill>
              </a:defRPr>
            </a:lvl1pPr>
          </a:lstStyle>
          <a:p>
            <a:fld id="{AF88E988-FB04-AB4E-BE5A-59F242AF7F7A}" type="slidenum">
              <a:rPr lang="en-US" smtClean="0"/>
              <a:pPr/>
              <a:t>‹#›</a:t>
            </a:fld>
            <a:endParaRPr lang="en-US" dirty="0"/>
          </a:p>
        </p:txBody>
      </p:sp>
      <p:pic>
        <p:nvPicPr>
          <p:cNvPr id="10" name="Picture 9" descr="SE2_wTAG_CLR_onWHITE_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0611" y="3464852"/>
            <a:ext cx="1261872" cy="620545"/>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48178" y="4"/>
            <a:ext cx="6795820" cy="3822649"/>
          </a:xfrm>
          <a:prstGeom prst="rect">
            <a:avLst/>
          </a:prstGeom>
        </p:spPr>
      </p:pic>
    </p:spTree>
    <p:extLst>
      <p:ext uri="{BB962C8B-B14F-4D97-AF65-F5344CB8AC3E}">
        <p14:creationId xmlns:p14="http://schemas.microsoft.com/office/powerpoint/2010/main" val="389001836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grpSp>
        <p:nvGrpSpPr>
          <p:cNvPr id="11" name="Group 10"/>
          <p:cNvGrpSpPr/>
          <p:nvPr userDrawn="1"/>
        </p:nvGrpSpPr>
        <p:grpSpPr>
          <a:xfrm>
            <a:off x="6170818" y="1148066"/>
            <a:ext cx="2508287" cy="3364712"/>
            <a:chOff x="4859682" y="1148066"/>
            <a:chExt cx="2508287" cy="3364712"/>
          </a:xfrm>
        </p:grpSpPr>
        <p:sp>
          <p:nvSpPr>
            <p:cNvPr id="12" name="Rectangle 11"/>
            <p:cNvSpPr/>
            <p:nvPr userDrawn="1"/>
          </p:nvSpPr>
          <p:spPr>
            <a:xfrm>
              <a:off x="4859682" y="1148066"/>
              <a:ext cx="2508287" cy="3364712"/>
            </a:xfrm>
            <a:prstGeom prst="rect">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892" eaLnBrk="0" fontAlgn="base" hangingPunct="0">
                <a:spcBef>
                  <a:spcPct val="0"/>
                </a:spcBef>
                <a:spcAft>
                  <a:spcPct val="0"/>
                </a:spcAft>
              </a:pPr>
              <a:endParaRPr lang="en-US" dirty="0">
                <a:solidFill>
                  <a:prstClr val="white"/>
                </a:solidFill>
              </a:endParaRPr>
            </a:p>
          </p:txBody>
        </p:sp>
        <p:cxnSp>
          <p:nvCxnSpPr>
            <p:cNvPr id="13" name="Straight Connector 12"/>
            <p:cNvCxnSpPr/>
            <p:nvPr userDrawn="1"/>
          </p:nvCxnSpPr>
          <p:spPr>
            <a:xfrm>
              <a:off x="4862513" y="1665070"/>
              <a:ext cx="2505456"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hasCustomPrompt="1"/>
          </p:nvPr>
        </p:nvSpPr>
        <p:spPr>
          <a:xfrm>
            <a:off x="371924" y="222716"/>
            <a:ext cx="7350293" cy="499099"/>
          </a:xfrm>
          <a:prstGeom prst="rect">
            <a:avLst/>
          </a:prstGeom>
        </p:spPr>
        <p:txBody>
          <a:bodyPr vert="horz" lIns="91430" tIns="45715" rIns="91430" bIns="45715"/>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sp>
        <p:nvSpPr>
          <p:cNvPr id="6" name="Text Placeholder 5"/>
          <p:cNvSpPr>
            <a:spLocks noGrp="1"/>
          </p:cNvSpPr>
          <p:nvPr>
            <p:ph type="body" sz="quarter" idx="10" hasCustomPrompt="1"/>
          </p:nvPr>
        </p:nvSpPr>
        <p:spPr>
          <a:xfrm>
            <a:off x="6349453" y="1885950"/>
            <a:ext cx="2126946" cy="2468670"/>
          </a:xfrm>
          <a:prstGeom prst="rect">
            <a:avLst/>
          </a:prstGeom>
        </p:spPr>
        <p:txBody>
          <a:bodyPr vert="horz" lIns="91430" tIns="45715" rIns="91430" bIns="45715"/>
          <a:lstStyle>
            <a:lvl1pPr marL="182858" marR="0" indent="-182858" algn="l" defTabSz="457142" rtl="0" eaLnBrk="1" fontAlgn="auto" latinLnBrk="0" hangingPunct="1">
              <a:lnSpc>
                <a:spcPts val="1400"/>
              </a:lnSpc>
              <a:spcBef>
                <a:spcPts val="0"/>
              </a:spcBef>
              <a:spcAft>
                <a:spcPts val="800"/>
              </a:spcAft>
              <a:buClrTx/>
              <a:buSzTx/>
              <a:buFont typeface="Arial"/>
              <a:buChar char="•"/>
              <a:tabLst/>
              <a:defRPr sz="1100" baseline="0"/>
            </a:lvl1pPr>
            <a:lvl2pPr marL="182858" indent="-182858">
              <a:lnSpc>
                <a:spcPts val="1400"/>
              </a:lnSpc>
              <a:spcBef>
                <a:spcPts val="0"/>
              </a:spcBef>
              <a:spcAft>
                <a:spcPts val="800"/>
              </a:spcAft>
              <a:buFont typeface="Arial"/>
              <a:buChar char="•"/>
              <a:defRPr sz="1100"/>
            </a:lvl2pPr>
            <a:lvl3pPr marL="182858" indent="-182858">
              <a:lnSpc>
                <a:spcPts val="1400"/>
              </a:lnSpc>
              <a:spcBef>
                <a:spcPts val="0"/>
              </a:spcBef>
              <a:spcAft>
                <a:spcPts val="800"/>
              </a:spcAft>
              <a:buFont typeface="Arial"/>
              <a:buChar char="•"/>
              <a:defRPr sz="1100"/>
            </a:lvl3pPr>
            <a:lvl4pPr marL="182858" indent="-182858">
              <a:lnSpc>
                <a:spcPts val="1400"/>
              </a:lnSpc>
              <a:spcBef>
                <a:spcPts val="0"/>
              </a:spcBef>
              <a:spcAft>
                <a:spcPts val="800"/>
              </a:spcAft>
              <a:buFont typeface="Arial"/>
              <a:buChar char="•"/>
              <a:defRPr sz="1100"/>
            </a:lvl4pPr>
            <a:lvl5pPr marL="182858" indent="-182858">
              <a:lnSpc>
                <a:spcPts val="1400"/>
              </a:lnSpc>
              <a:spcBef>
                <a:spcPts val="0"/>
              </a:spcBef>
              <a:spcAft>
                <a:spcPts val="800"/>
              </a:spcAft>
              <a:buFont typeface="Arial"/>
              <a:buChar char="•"/>
              <a:defRPr sz="1100"/>
            </a:lvl5pPr>
          </a:lstStyle>
          <a:p>
            <a:pPr lvl="0"/>
            <a:r>
              <a:rPr lang="en-US" dirty="0" err="1" smtClean="0"/>
              <a:t>Rosto</a:t>
            </a:r>
            <a:r>
              <a:rPr lang="en-US" dirty="0" smtClean="0"/>
              <a:t> </a:t>
            </a:r>
            <a:r>
              <a:rPr lang="en-US" dirty="0" err="1" smtClean="0"/>
              <a:t>ea</a:t>
            </a:r>
            <a:r>
              <a:rPr lang="en-US" dirty="0" smtClean="0"/>
              <a:t> </a:t>
            </a:r>
            <a:r>
              <a:rPr lang="en-US" dirty="0" err="1" smtClean="0"/>
              <a:t>faci</a:t>
            </a:r>
            <a:r>
              <a:rPr lang="en-US" dirty="0" smtClean="0"/>
              <a:t> </a:t>
            </a:r>
            <a:r>
              <a:rPr lang="en-US" dirty="0" err="1" smtClean="0"/>
              <a:t>exeriure</a:t>
            </a:r>
            <a:r>
              <a:rPr lang="en-US" dirty="0" smtClean="0"/>
              <a:t> </a:t>
            </a:r>
            <a:r>
              <a:rPr lang="en-US" dirty="0" err="1" smtClean="0"/>
              <a:t>vulla</a:t>
            </a:r>
            <a:r>
              <a:rPr lang="en-US" dirty="0" smtClean="0"/>
              <a:t>, </a:t>
            </a:r>
            <a:r>
              <a:rPr lang="en-US" dirty="0" err="1" smtClean="0"/>
              <a:t>summy</a:t>
            </a:r>
            <a:r>
              <a:rPr lang="en-US" dirty="0" smtClean="0"/>
              <a:t> </a:t>
            </a:r>
            <a:r>
              <a:rPr lang="en-US" dirty="0" err="1" smtClean="0"/>
              <a:t>nis</a:t>
            </a:r>
            <a:r>
              <a:rPr lang="en-US" dirty="0" smtClean="0"/>
              <a:t> am </a:t>
            </a:r>
            <a:r>
              <a:rPr lang="en-US" dirty="0" err="1" smtClean="0"/>
              <a:t>dit</a:t>
            </a:r>
            <a:r>
              <a:rPr lang="en-US" dirty="0" smtClean="0"/>
              <a:t>, </a:t>
            </a:r>
            <a:r>
              <a:rPr lang="en-US" dirty="0" err="1" smtClean="0"/>
              <a:t>ver</a:t>
            </a:r>
            <a:r>
              <a:rPr lang="en-US" dirty="0" smtClean="0"/>
              <a:t> at </a:t>
            </a:r>
            <a:r>
              <a:rPr lang="en-US" dirty="0" err="1" smtClean="0"/>
              <a:t>nos</a:t>
            </a:r>
            <a:r>
              <a:rPr lang="en-US" dirty="0" smtClean="0"/>
              <a:t> </a:t>
            </a:r>
            <a:r>
              <a:rPr lang="en-US" dirty="0" err="1" smtClean="0"/>
              <a:t>augait</a:t>
            </a:r>
            <a:r>
              <a:rPr lang="en-US" dirty="0" smtClean="0"/>
              <a:t> </a:t>
            </a:r>
            <a:r>
              <a:rPr lang="en-US" dirty="0" err="1" smtClean="0"/>
              <a:t>adionse</a:t>
            </a:r>
            <a:r>
              <a:rPr lang="en-US" dirty="0" smtClean="0"/>
              <a:t> </a:t>
            </a:r>
            <a:r>
              <a:rPr lang="en-US" dirty="0" err="1" smtClean="0"/>
              <a:t>magnis</a:t>
            </a:r>
            <a:r>
              <a:rPr lang="en-US" dirty="0" smtClean="0"/>
              <a:t> </a:t>
            </a:r>
            <a:r>
              <a:rPr lang="en-US" dirty="0" err="1" smtClean="0"/>
              <a:t>nullan</a:t>
            </a:r>
            <a:r>
              <a:rPr lang="en-US" dirty="0" smtClean="0"/>
              <a:t> </a:t>
            </a:r>
            <a:r>
              <a:rPr lang="en-US" dirty="0" err="1" smtClean="0"/>
              <a:t>endre</a:t>
            </a:r>
            <a:r>
              <a:rPr lang="en-US" dirty="0" smtClean="0"/>
              <a:t> </a:t>
            </a:r>
            <a:r>
              <a:rPr lang="en-US" dirty="0" err="1" smtClean="0"/>
              <a:t>te</a:t>
            </a:r>
            <a:r>
              <a:rPr lang="en-US" dirty="0" smtClean="0"/>
              <a:t> </a:t>
            </a:r>
            <a:r>
              <a:rPr lang="en-US" dirty="0" err="1" smtClean="0"/>
              <a:t>conse</a:t>
            </a:r>
            <a:r>
              <a:rPr lang="en-US" dirty="0" smtClean="0"/>
              <a:t> do </a:t>
            </a:r>
          </a:p>
          <a:p>
            <a:pPr lvl="0"/>
            <a:r>
              <a:rPr lang="en-US" dirty="0" err="1" smtClean="0"/>
              <a:t>Conullumsan</a:t>
            </a:r>
            <a:r>
              <a:rPr lang="en-US" dirty="0" smtClean="0"/>
              <a:t> </a:t>
            </a:r>
            <a:r>
              <a:rPr lang="en-US" dirty="0" err="1" smtClean="0"/>
              <a:t>ulput</a:t>
            </a:r>
            <a:r>
              <a:rPr lang="en-US" dirty="0" smtClean="0"/>
              <a:t> del </a:t>
            </a:r>
            <a:r>
              <a:rPr lang="en-US" dirty="0" err="1" smtClean="0"/>
              <a:t>utpatis</a:t>
            </a:r>
            <a:r>
              <a:rPr lang="en-US" dirty="0" smtClean="0"/>
              <a:t> </a:t>
            </a:r>
            <a:r>
              <a:rPr lang="en-US" dirty="0" err="1" smtClean="0"/>
              <a:t>essit</a:t>
            </a:r>
            <a:r>
              <a:rPr lang="en-US" dirty="0" smtClean="0"/>
              <a:t> </a:t>
            </a:r>
            <a:r>
              <a:rPr lang="en-US" dirty="0" err="1" smtClean="0"/>
              <a:t>lorpero</a:t>
            </a:r>
            <a:r>
              <a:rPr lang="en-US" dirty="0" smtClean="0"/>
              <a:t> </a:t>
            </a:r>
            <a:r>
              <a:rPr lang="en-US" dirty="0" err="1" smtClean="0"/>
              <a:t>consequis</a:t>
            </a:r>
            <a:r>
              <a:rPr lang="en-US" dirty="0" smtClean="0"/>
              <a:t> </a:t>
            </a:r>
            <a:r>
              <a:rPr lang="en-US" dirty="0" err="1" smtClean="0"/>
              <a:t>nonsequam</a:t>
            </a:r>
            <a:r>
              <a:rPr lang="en-US" dirty="0" smtClean="0"/>
              <a:t> </a:t>
            </a:r>
            <a:r>
              <a:rPr lang="en-US" dirty="0" err="1" smtClean="0"/>
              <a:t>zzrit</a:t>
            </a:r>
            <a:r>
              <a:rPr lang="en-US" dirty="0" smtClean="0"/>
              <a:t> </a:t>
            </a:r>
          </a:p>
          <a:p>
            <a:pPr marL="182858" marR="0" lvl="0" indent="-182858" algn="l" defTabSz="457142" rtl="0" eaLnBrk="1" fontAlgn="auto" latinLnBrk="0" hangingPunct="1">
              <a:lnSpc>
                <a:spcPts val="1400"/>
              </a:lnSpc>
              <a:spcBef>
                <a:spcPts val="0"/>
              </a:spcBef>
              <a:spcAft>
                <a:spcPts val="800"/>
              </a:spcAft>
              <a:buClrTx/>
              <a:buSzTx/>
              <a:buFont typeface="Arial"/>
              <a:buChar char="•"/>
              <a:tabLst/>
              <a:defRPr/>
            </a:pPr>
            <a:r>
              <a:rPr lang="en-US" dirty="0" err="1" smtClean="0"/>
              <a:t>Adipsusto</a:t>
            </a:r>
            <a:r>
              <a:rPr lang="en-US" dirty="0" smtClean="0"/>
              <a:t> </a:t>
            </a:r>
            <a:r>
              <a:rPr lang="en-US" dirty="0" err="1" smtClean="0"/>
              <a:t>consequisi</a:t>
            </a:r>
            <a:r>
              <a:rPr lang="en-US" dirty="0" smtClean="0"/>
              <a:t> </a:t>
            </a:r>
            <a:r>
              <a:rPr lang="en-US" dirty="0" err="1" smtClean="0"/>
              <a:t>nim</a:t>
            </a:r>
            <a:r>
              <a:rPr lang="en-US" dirty="0" smtClean="0"/>
              <a:t> </a:t>
            </a:r>
            <a:r>
              <a:rPr lang="en-US" dirty="0" err="1" smtClean="0"/>
              <a:t>vullaor</a:t>
            </a:r>
            <a:r>
              <a:rPr lang="en-US" dirty="0" smtClean="0"/>
              <a:t> </a:t>
            </a:r>
            <a:r>
              <a:rPr lang="en-US" dirty="0" err="1" smtClean="0"/>
              <a:t>aut</a:t>
            </a:r>
            <a:r>
              <a:rPr lang="en-US" dirty="0" smtClean="0"/>
              <a:t> lore do </a:t>
            </a:r>
            <a:r>
              <a:rPr lang="en-US" dirty="0" err="1" smtClean="0"/>
              <a:t>consend</a:t>
            </a:r>
            <a:r>
              <a:rPr lang="en-US" dirty="0" smtClean="0"/>
              <a:t> </a:t>
            </a:r>
            <a:r>
              <a:rPr lang="en-US" dirty="0" err="1" smtClean="0"/>
              <a:t>enis</a:t>
            </a:r>
            <a:r>
              <a:rPr lang="en-US" dirty="0" smtClean="0"/>
              <a:t> </a:t>
            </a:r>
            <a:r>
              <a:rPr lang="en-US" dirty="0" err="1" smtClean="0"/>
              <a:t>augait</a:t>
            </a:r>
            <a:r>
              <a:rPr lang="en-US" dirty="0" smtClean="0"/>
              <a:t> </a:t>
            </a:r>
            <a:r>
              <a:rPr lang="en-US" dirty="0" err="1" smtClean="0"/>
              <a:t>utat</a:t>
            </a:r>
            <a:r>
              <a:rPr lang="en-US" dirty="0" smtClean="0"/>
              <a:t> </a:t>
            </a:r>
          </a:p>
          <a:p>
            <a:pPr lvl="0"/>
            <a:endParaRPr lang="en-US" dirty="0" smtClean="0"/>
          </a:p>
        </p:txBody>
      </p:sp>
      <p:sp>
        <p:nvSpPr>
          <p:cNvPr id="14" name="Text Placeholder 13"/>
          <p:cNvSpPr>
            <a:spLocks noGrp="1"/>
          </p:cNvSpPr>
          <p:nvPr>
            <p:ph type="body" sz="quarter" idx="14" hasCustomPrompt="1"/>
          </p:nvPr>
        </p:nvSpPr>
        <p:spPr>
          <a:xfrm>
            <a:off x="6341308" y="1183794"/>
            <a:ext cx="2200157" cy="435742"/>
          </a:xfrm>
          <a:prstGeom prst="rect">
            <a:avLst/>
          </a:prstGeom>
        </p:spPr>
        <p:txBody>
          <a:bodyPr vert="horz" lIns="91430" tIns="45715" rIns="91430" bIns="45715"/>
          <a:lstStyle>
            <a:lvl1pPr marL="0" indent="0">
              <a:lnSpc>
                <a:spcPts val="2500"/>
              </a:lnSpc>
              <a:spcBef>
                <a:spcPts val="1200"/>
              </a:spcBef>
              <a:spcAft>
                <a:spcPts val="400"/>
              </a:spcAft>
              <a:buFontTx/>
              <a:buNone/>
              <a:defRPr sz="1800" b="1" i="0">
                <a:solidFill>
                  <a:schemeClr val="tx2"/>
                </a:solidFill>
                <a:latin typeface="Calibri"/>
                <a:cs typeface="Calibri"/>
              </a:defRPr>
            </a:lvl1pPr>
            <a:lvl2pPr marL="182858" indent="-182858">
              <a:lnSpc>
                <a:spcPts val="1400"/>
              </a:lnSpc>
              <a:spcBef>
                <a:spcPts val="600"/>
              </a:spcBef>
              <a:buSzPct val="100000"/>
              <a:buFont typeface="Arial"/>
              <a:buChar char="•"/>
              <a:defRPr sz="1300">
                <a:latin typeface="Calibri Light"/>
              </a:defRPr>
            </a:lvl2pPr>
            <a:lvl3pPr>
              <a:defRPr sz="1800"/>
            </a:lvl3pPr>
            <a:lvl4pPr>
              <a:defRPr sz="1800"/>
            </a:lvl4pPr>
            <a:lvl5pPr>
              <a:defRPr sz="1800"/>
            </a:lvl5pPr>
          </a:lstStyle>
          <a:p>
            <a:pPr lvl="0"/>
            <a:r>
              <a:rPr lang="en-US" dirty="0" smtClean="0"/>
              <a:t>Headline</a:t>
            </a:r>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50" y="1175804"/>
            <a:ext cx="5040091" cy="439827"/>
          </a:xfrm>
          <a:prstGeom prst="rect">
            <a:avLst/>
          </a:prstGeom>
        </p:spPr>
        <p:txBody>
          <a:bodyPr vert="horz" lIns="91430" tIns="45715" rIns="91430" bIns="45715"/>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58" indent="-182858">
              <a:lnSpc>
                <a:spcPts val="1200"/>
              </a:lnSpc>
              <a:spcBef>
                <a:spcPts val="600"/>
              </a:spcBef>
              <a:buFont typeface="Arial"/>
              <a:buChar char="•"/>
              <a:defRPr sz="1300">
                <a:solidFill>
                  <a:schemeClr val="tx1"/>
                </a:solidFill>
              </a:defRPr>
            </a:lvl2pPr>
            <a:lvl3pPr marL="182858" indent="-182858">
              <a:lnSpc>
                <a:spcPts val="1200"/>
              </a:lnSpc>
              <a:spcBef>
                <a:spcPts val="600"/>
              </a:spcBef>
              <a:buFont typeface="Arial"/>
              <a:buChar char="•"/>
              <a:defRPr sz="1300">
                <a:solidFill>
                  <a:schemeClr val="tx1"/>
                </a:solidFill>
              </a:defRPr>
            </a:lvl3pPr>
            <a:lvl4pPr marL="182858" indent="-182858">
              <a:lnSpc>
                <a:spcPts val="1200"/>
              </a:lnSpc>
              <a:spcBef>
                <a:spcPts val="600"/>
              </a:spcBef>
              <a:buFont typeface="Arial"/>
              <a:buChar char="•"/>
              <a:defRPr sz="1300">
                <a:solidFill>
                  <a:schemeClr val="tx1"/>
                </a:solidFill>
              </a:defRPr>
            </a:lvl4pPr>
            <a:lvl5pPr marL="182858" indent="-182858">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0" tIns="45715" rIns="91430" bIns="45715" rtlCol="0">
            <a:spAutoFit/>
          </a:bodyPr>
          <a:lstStyle/>
          <a:p>
            <a:pPr defTabSz="342892" eaLnBrk="0" fontAlgn="base" hangingPunct="0">
              <a:spcBef>
                <a:spcPct val="0"/>
              </a:spcBef>
              <a:spcAft>
                <a:spcPct val="0"/>
              </a:spcAft>
            </a:pPr>
            <a:r>
              <a:rPr lang="en-US" sz="600" kern="400" dirty="0" smtClean="0">
                <a:solidFill>
                  <a:srgbClr val="A5A5A5"/>
                </a:solidFill>
                <a:latin typeface="Arial" panose="020B0604020202020204" pitchFamily="34" charset="0"/>
                <a:cs typeface="Arial" panose="020B0604020202020204" pitchFamily="34" charset="0"/>
              </a:rPr>
              <a:t> © 2016 SE2, LLC.  Proprietary and Confidential Information </a:t>
            </a:r>
            <a:endParaRPr lang="en-US" sz="600" kern="400" dirty="0">
              <a:solidFill>
                <a:srgbClr val="A5A5A5"/>
              </a:solidFill>
              <a:latin typeface="Arial" panose="020B0604020202020204" pitchFamily="34" charset="0"/>
              <a:cs typeface="Arial" panose="020B0604020202020204" pitchFamily="34" charset="0"/>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2"/>
            <a:ext cx="872228" cy="160019"/>
          </a:xfrm>
          <a:prstGeom prst="rect">
            <a:avLst/>
          </a:prstGeom>
        </p:spPr>
        <p:txBody>
          <a:bodyPr lIns="91430" tIns="45715" rIns="91430" bIns="45715"/>
          <a:lstStyle>
            <a:lvl1pPr algn="r">
              <a:defRPr sz="700">
                <a:solidFill>
                  <a:schemeClr val="accent6"/>
                </a:solidFill>
              </a:defRPr>
            </a:lvl1pPr>
          </a:lstStyle>
          <a:p>
            <a:pPr defTabSz="342892" eaLnBrk="0" fontAlgn="base" hangingPunct="0">
              <a:spcBef>
                <a:spcPct val="0"/>
              </a:spcBef>
              <a:spcAft>
                <a:spcPct val="0"/>
              </a:spcAft>
            </a:pPr>
            <a:fld id="{AF88E988-FB04-AB4E-BE5A-59F242AF7F7A}" type="slidenum">
              <a:rPr lang="en-US" smtClean="0">
                <a:solidFill>
                  <a:srgbClr val="A5A5A5"/>
                </a:solidFill>
                <a:latin typeface="Arial" panose="020B0604020202020204" pitchFamily="34" charset="0"/>
                <a:cs typeface="Arial" panose="020B0604020202020204" pitchFamily="34" charset="0"/>
              </a:rPr>
              <a:pPr defTabSz="342892" eaLnBrk="0" fontAlgn="base" hangingPunct="0">
                <a:spcBef>
                  <a:spcPct val="0"/>
                </a:spcBef>
                <a:spcAft>
                  <a:spcPct val="0"/>
                </a:spcAft>
              </a:pPr>
              <a:t>‹#›</a:t>
            </a:fld>
            <a:endParaRPr lang="en-US" dirty="0">
              <a:solidFill>
                <a:srgbClr val="A5A5A5"/>
              </a:solidFill>
              <a:latin typeface="Arial" panose="020B0604020202020204" pitchFamily="34" charset="0"/>
              <a:cs typeface="Arial" panose="020B0604020202020204" pitchFamily="34" charset="0"/>
            </a:endParaRPr>
          </a:p>
        </p:txBody>
      </p:sp>
      <p:sp>
        <p:nvSpPr>
          <p:cNvPr id="15" name="Text Placeholder 5"/>
          <p:cNvSpPr>
            <a:spLocks noGrp="1"/>
          </p:cNvSpPr>
          <p:nvPr>
            <p:ph type="body" sz="quarter" idx="17" hasCustomPrompt="1"/>
          </p:nvPr>
        </p:nvSpPr>
        <p:spPr>
          <a:xfrm>
            <a:off x="358030" y="1619539"/>
            <a:ext cx="5038206" cy="1307210"/>
          </a:xfrm>
          <a:prstGeom prst="rect">
            <a:avLst/>
          </a:prstGeom>
        </p:spPr>
        <p:txBody>
          <a:bodyPr vert="horz" lIns="91430" tIns="45715" rIns="91430" bIns="45715"/>
          <a:lstStyle>
            <a:lvl1pPr marL="182858" marR="0" indent="-182858" algn="l" defTabSz="457142" rtl="0" eaLnBrk="1" fontAlgn="auto" latinLnBrk="0" hangingPunct="1">
              <a:lnSpc>
                <a:spcPts val="1400"/>
              </a:lnSpc>
              <a:spcBef>
                <a:spcPts val="600"/>
              </a:spcBef>
              <a:spcAft>
                <a:spcPts val="0"/>
              </a:spcAft>
              <a:buClrTx/>
              <a:buSzTx/>
              <a:buFont typeface="Arial"/>
              <a:buChar char="•"/>
              <a:tabLst/>
              <a:defRPr sz="1300" baseline="0"/>
            </a:lvl1pPr>
            <a:lvl2pPr marL="182858" indent="-182858">
              <a:lnSpc>
                <a:spcPts val="1400"/>
              </a:lnSpc>
              <a:spcBef>
                <a:spcPts val="0"/>
              </a:spcBef>
              <a:spcAft>
                <a:spcPts val="800"/>
              </a:spcAft>
              <a:buFont typeface="Arial"/>
              <a:buChar char="•"/>
              <a:defRPr sz="1100"/>
            </a:lvl2pPr>
            <a:lvl3pPr marL="182858" indent="-182858">
              <a:lnSpc>
                <a:spcPts val="1400"/>
              </a:lnSpc>
              <a:spcBef>
                <a:spcPts val="0"/>
              </a:spcBef>
              <a:spcAft>
                <a:spcPts val="800"/>
              </a:spcAft>
              <a:buFont typeface="Arial"/>
              <a:buChar char="•"/>
              <a:defRPr sz="1100"/>
            </a:lvl3pPr>
            <a:lvl4pPr marL="182858" indent="-182858">
              <a:lnSpc>
                <a:spcPts val="1400"/>
              </a:lnSpc>
              <a:spcBef>
                <a:spcPts val="0"/>
              </a:spcBef>
              <a:spcAft>
                <a:spcPts val="800"/>
              </a:spcAft>
              <a:buFont typeface="Arial"/>
              <a:buChar char="•"/>
              <a:defRPr sz="1100"/>
            </a:lvl4pPr>
            <a:lvl5pPr marL="182858" indent="-182858">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 </a:t>
            </a:r>
            <a:r>
              <a:rPr lang="en-US" dirty="0" err="1" smtClean="0"/>
              <a:t>enisse</a:t>
            </a:r>
            <a:endParaRPr lang="en-US" dirty="0" smtClean="0"/>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r>
              <a:rPr lang="en-US" dirty="0" err="1" smtClean="0"/>
              <a:t>scilisi</a:t>
            </a:r>
            <a:endParaRPr lang="en-US" dirty="0" smtClean="0"/>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r>
              <a:rPr lang="en-US" dirty="0" err="1" smtClean="0"/>
              <a:t>feugiatet</a:t>
            </a:r>
            <a:endParaRPr lang="en-US" dirty="0" smtClean="0"/>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8" name="Picture 17" descr="SE2_noTAG_CLR_onWHITE_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2511435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924" y="222716"/>
            <a:ext cx="7350293" cy="499099"/>
          </a:xfrm>
          <a:prstGeom prst="rect">
            <a:avLst/>
          </a:prstGeom>
        </p:spPr>
        <p:txBody>
          <a:bodyPr vert="horz" lIns="91430" tIns="45715" rIns="91430" bIns="45715"/>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50" y="1175804"/>
            <a:ext cx="5040091" cy="439827"/>
          </a:xfrm>
          <a:prstGeom prst="rect">
            <a:avLst/>
          </a:prstGeom>
        </p:spPr>
        <p:txBody>
          <a:bodyPr vert="horz" lIns="91430" tIns="45715" rIns="91430" bIns="45715"/>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58" indent="-182858">
              <a:lnSpc>
                <a:spcPts val="1200"/>
              </a:lnSpc>
              <a:spcBef>
                <a:spcPts val="600"/>
              </a:spcBef>
              <a:buFont typeface="Arial"/>
              <a:buChar char="•"/>
              <a:defRPr sz="1300">
                <a:solidFill>
                  <a:schemeClr val="tx1"/>
                </a:solidFill>
              </a:defRPr>
            </a:lvl2pPr>
            <a:lvl3pPr marL="182858" indent="-182858">
              <a:lnSpc>
                <a:spcPts val="1200"/>
              </a:lnSpc>
              <a:spcBef>
                <a:spcPts val="600"/>
              </a:spcBef>
              <a:buFont typeface="Arial"/>
              <a:buChar char="•"/>
              <a:defRPr sz="1300">
                <a:solidFill>
                  <a:schemeClr val="tx1"/>
                </a:solidFill>
              </a:defRPr>
            </a:lvl3pPr>
            <a:lvl4pPr marL="182858" indent="-182858">
              <a:lnSpc>
                <a:spcPts val="1200"/>
              </a:lnSpc>
              <a:spcBef>
                <a:spcPts val="600"/>
              </a:spcBef>
              <a:buFont typeface="Arial"/>
              <a:buChar char="•"/>
              <a:defRPr sz="1300">
                <a:solidFill>
                  <a:schemeClr val="tx1"/>
                </a:solidFill>
              </a:defRPr>
            </a:lvl4pPr>
            <a:lvl5pPr marL="182858" indent="-182858">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0" tIns="45715" rIns="91430" bIns="45715" rtlCol="0">
            <a:spAutoFit/>
          </a:bodyPr>
          <a:lstStyle/>
          <a:p>
            <a:pPr defTabSz="342892" eaLnBrk="0" fontAlgn="base" hangingPunct="0">
              <a:spcBef>
                <a:spcPct val="0"/>
              </a:spcBef>
              <a:spcAft>
                <a:spcPct val="0"/>
              </a:spcAft>
            </a:pPr>
            <a:r>
              <a:rPr lang="en-US" sz="600" kern="400" dirty="0" smtClean="0">
                <a:solidFill>
                  <a:srgbClr val="A5A5A5"/>
                </a:solidFill>
                <a:latin typeface="Arial" panose="020B0604020202020204" pitchFamily="34" charset="0"/>
                <a:cs typeface="Arial" panose="020B0604020202020204" pitchFamily="34" charset="0"/>
              </a:rPr>
              <a:t> © 2016 SE2, LLC.  Proprietary and Confidential Information </a:t>
            </a:r>
            <a:endParaRPr lang="en-US" sz="600" kern="400" dirty="0">
              <a:solidFill>
                <a:srgbClr val="A5A5A5"/>
              </a:solidFill>
              <a:latin typeface="Arial" panose="020B0604020202020204" pitchFamily="34" charset="0"/>
              <a:cs typeface="Arial" panose="020B0604020202020204" pitchFamily="34" charset="0"/>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2"/>
            <a:ext cx="872228" cy="160019"/>
          </a:xfrm>
          <a:prstGeom prst="rect">
            <a:avLst/>
          </a:prstGeom>
        </p:spPr>
        <p:txBody>
          <a:bodyPr lIns="91430" tIns="45715" rIns="91430" bIns="45715"/>
          <a:lstStyle>
            <a:lvl1pPr algn="r">
              <a:defRPr sz="700">
                <a:solidFill>
                  <a:schemeClr val="accent6"/>
                </a:solidFill>
              </a:defRPr>
            </a:lvl1pPr>
          </a:lstStyle>
          <a:p>
            <a:pPr defTabSz="342892" eaLnBrk="0" fontAlgn="base" hangingPunct="0">
              <a:spcBef>
                <a:spcPct val="0"/>
              </a:spcBef>
              <a:spcAft>
                <a:spcPct val="0"/>
              </a:spcAft>
            </a:pPr>
            <a:fld id="{AF88E988-FB04-AB4E-BE5A-59F242AF7F7A}" type="slidenum">
              <a:rPr lang="en-US" smtClean="0">
                <a:solidFill>
                  <a:srgbClr val="A5A5A5"/>
                </a:solidFill>
                <a:latin typeface="Arial" panose="020B0604020202020204" pitchFamily="34" charset="0"/>
                <a:cs typeface="Arial" panose="020B0604020202020204" pitchFamily="34" charset="0"/>
              </a:rPr>
              <a:pPr defTabSz="342892" eaLnBrk="0" fontAlgn="base" hangingPunct="0">
                <a:spcBef>
                  <a:spcPct val="0"/>
                </a:spcBef>
                <a:spcAft>
                  <a:spcPct val="0"/>
                </a:spcAft>
              </a:pPr>
              <a:t>‹#›</a:t>
            </a:fld>
            <a:endParaRPr lang="en-US" dirty="0">
              <a:solidFill>
                <a:srgbClr val="A5A5A5"/>
              </a:solidFill>
              <a:latin typeface="Arial" panose="020B0604020202020204" pitchFamily="34" charset="0"/>
              <a:cs typeface="Arial" panose="020B0604020202020204" pitchFamily="34" charset="0"/>
            </a:endParaRPr>
          </a:p>
        </p:txBody>
      </p:sp>
      <p:sp>
        <p:nvSpPr>
          <p:cNvPr id="15" name="Text Placeholder 5"/>
          <p:cNvSpPr>
            <a:spLocks noGrp="1"/>
          </p:cNvSpPr>
          <p:nvPr>
            <p:ph type="body" sz="quarter" idx="17" hasCustomPrompt="1"/>
          </p:nvPr>
        </p:nvSpPr>
        <p:spPr>
          <a:xfrm>
            <a:off x="358030" y="1619539"/>
            <a:ext cx="5038206" cy="1307210"/>
          </a:xfrm>
          <a:prstGeom prst="rect">
            <a:avLst/>
          </a:prstGeom>
        </p:spPr>
        <p:txBody>
          <a:bodyPr vert="horz" lIns="91430" tIns="45715" rIns="91430" bIns="45715"/>
          <a:lstStyle>
            <a:lvl1pPr marL="182858" marR="0" indent="-182858" algn="l" defTabSz="457142" rtl="0" eaLnBrk="1" fontAlgn="auto" latinLnBrk="0" hangingPunct="1">
              <a:lnSpc>
                <a:spcPts val="1400"/>
              </a:lnSpc>
              <a:spcBef>
                <a:spcPts val="600"/>
              </a:spcBef>
              <a:spcAft>
                <a:spcPts val="0"/>
              </a:spcAft>
              <a:buClrTx/>
              <a:buSzTx/>
              <a:buFont typeface="Arial"/>
              <a:buChar char="•"/>
              <a:tabLst/>
              <a:defRPr sz="1300" baseline="0"/>
            </a:lvl1pPr>
            <a:lvl2pPr marL="182858" indent="-182858">
              <a:lnSpc>
                <a:spcPts val="1400"/>
              </a:lnSpc>
              <a:spcBef>
                <a:spcPts val="0"/>
              </a:spcBef>
              <a:spcAft>
                <a:spcPts val="800"/>
              </a:spcAft>
              <a:buFont typeface="Arial"/>
              <a:buChar char="•"/>
              <a:defRPr sz="1100"/>
            </a:lvl2pPr>
            <a:lvl3pPr marL="182858" indent="-182858">
              <a:lnSpc>
                <a:spcPts val="1400"/>
              </a:lnSpc>
              <a:spcBef>
                <a:spcPts val="0"/>
              </a:spcBef>
              <a:spcAft>
                <a:spcPts val="800"/>
              </a:spcAft>
              <a:buFont typeface="Arial"/>
              <a:buChar char="•"/>
              <a:defRPr sz="1100"/>
            </a:lvl3pPr>
            <a:lvl4pPr marL="182858" indent="-182858">
              <a:lnSpc>
                <a:spcPts val="1400"/>
              </a:lnSpc>
              <a:spcBef>
                <a:spcPts val="0"/>
              </a:spcBef>
              <a:spcAft>
                <a:spcPts val="800"/>
              </a:spcAft>
              <a:buFont typeface="Arial"/>
              <a:buChar char="•"/>
              <a:defRPr sz="1100"/>
            </a:lvl4pPr>
            <a:lvl5pPr marL="182858" indent="-182858">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 </a:t>
            </a:r>
            <a:r>
              <a:rPr lang="en-US" dirty="0" err="1" smtClean="0"/>
              <a:t>enisse</a:t>
            </a:r>
            <a:endParaRPr lang="en-US" dirty="0" smtClean="0"/>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r>
              <a:rPr lang="en-US" dirty="0" err="1" smtClean="0"/>
              <a:t>scilisi</a:t>
            </a:r>
            <a:endParaRPr lang="en-US" dirty="0" smtClean="0"/>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r>
              <a:rPr lang="en-US" dirty="0" err="1" smtClean="0"/>
              <a:t>feugiatet</a:t>
            </a:r>
            <a:endParaRPr lang="en-US" dirty="0" smtClean="0"/>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0" name="Picture 9" descr="SE2_noTAG_CLR_onWHITE_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35246687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Example 1">
    <p:spTree>
      <p:nvGrpSpPr>
        <p:cNvPr id="1" name=""/>
        <p:cNvGrpSpPr/>
        <p:nvPr/>
      </p:nvGrpSpPr>
      <p:grpSpPr>
        <a:xfrm>
          <a:off x="0" y="0"/>
          <a:ext cx="0" cy="0"/>
          <a:chOff x="0" y="0"/>
          <a:chExt cx="0" cy="0"/>
        </a:xfrm>
      </p:grpSpPr>
      <p:graphicFrame>
        <p:nvGraphicFramePr>
          <p:cNvPr id="29" name="Chart 28"/>
          <p:cNvGraphicFramePr/>
          <p:nvPr>
            <p:extLst>
              <p:ext uri="{D42A27DB-BD31-4B8C-83A1-F6EECF244321}">
                <p14:modId xmlns:p14="http://schemas.microsoft.com/office/powerpoint/2010/main" val="2836180936"/>
              </p:ext>
            </p:extLst>
          </p:nvPr>
        </p:nvGraphicFramePr>
        <p:xfrm>
          <a:off x="5006912" y="1083949"/>
          <a:ext cx="4021667" cy="410633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hasCustomPrompt="1"/>
          </p:nvPr>
        </p:nvSpPr>
        <p:spPr>
          <a:xfrm>
            <a:off x="371924" y="222716"/>
            <a:ext cx="7350293" cy="499099"/>
          </a:xfrm>
          <a:prstGeom prst="rect">
            <a:avLst/>
          </a:prstGeom>
        </p:spPr>
        <p:txBody>
          <a:bodyPr vert="horz" lIns="91430" tIns="45715" rIns="91430" bIns="45715"/>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7" y="1175804"/>
            <a:ext cx="4215855" cy="439827"/>
          </a:xfrm>
          <a:prstGeom prst="rect">
            <a:avLst/>
          </a:prstGeom>
        </p:spPr>
        <p:txBody>
          <a:bodyPr vert="horz" lIns="91430" tIns="45715" rIns="91430" bIns="45715"/>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58" indent="-182858">
              <a:lnSpc>
                <a:spcPts val="1200"/>
              </a:lnSpc>
              <a:spcBef>
                <a:spcPts val="600"/>
              </a:spcBef>
              <a:buFont typeface="Arial"/>
              <a:buChar char="•"/>
              <a:defRPr sz="1300">
                <a:solidFill>
                  <a:schemeClr val="tx1"/>
                </a:solidFill>
              </a:defRPr>
            </a:lvl2pPr>
            <a:lvl3pPr marL="182858" indent="-182858">
              <a:lnSpc>
                <a:spcPts val="1200"/>
              </a:lnSpc>
              <a:spcBef>
                <a:spcPts val="600"/>
              </a:spcBef>
              <a:buFont typeface="Arial"/>
              <a:buChar char="•"/>
              <a:defRPr sz="1300">
                <a:solidFill>
                  <a:schemeClr val="tx1"/>
                </a:solidFill>
              </a:defRPr>
            </a:lvl3pPr>
            <a:lvl4pPr marL="182858" indent="-182858">
              <a:lnSpc>
                <a:spcPts val="1200"/>
              </a:lnSpc>
              <a:spcBef>
                <a:spcPts val="600"/>
              </a:spcBef>
              <a:buFont typeface="Arial"/>
              <a:buChar char="•"/>
              <a:defRPr sz="1300">
                <a:solidFill>
                  <a:schemeClr val="tx1"/>
                </a:solidFill>
              </a:defRPr>
            </a:lvl4pPr>
            <a:lvl5pPr marL="182858" indent="-182858">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0" tIns="45715" rIns="91430" bIns="45715" rtlCol="0">
            <a:spAutoFit/>
          </a:bodyPr>
          <a:lstStyle/>
          <a:p>
            <a:pPr defTabSz="342892" eaLnBrk="0" fontAlgn="base" hangingPunct="0">
              <a:spcBef>
                <a:spcPct val="0"/>
              </a:spcBef>
              <a:spcAft>
                <a:spcPct val="0"/>
              </a:spcAft>
            </a:pPr>
            <a:r>
              <a:rPr lang="en-US" sz="600" kern="400" dirty="0" smtClean="0">
                <a:solidFill>
                  <a:srgbClr val="A5A5A5"/>
                </a:solidFill>
                <a:latin typeface="Arial" panose="020B0604020202020204" pitchFamily="34" charset="0"/>
                <a:cs typeface="Arial" panose="020B0604020202020204" pitchFamily="34" charset="0"/>
              </a:rPr>
              <a:t> © 2016 SE2, LLC.  Proprietary and Confidential Information </a:t>
            </a:r>
            <a:endParaRPr lang="en-US" sz="600" kern="400" dirty="0">
              <a:solidFill>
                <a:srgbClr val="A5A5A5"/>
              </a:solidFill>
              <a:latin typeface="Arial" panose="020B0604020202020204" pitchFamily="34" charset="0"/>
              <a:cs typeface="Arial" panose="020B0604020202020204" pitchFamily="34" charset="0"/>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2"/>
            <a:ext cx="872228" cy="160019"/>
          </a:xfrm>
          <a:prstGeom prst="rect">
            <a:avLst/>
          </a:prstGeom>
        </p:spPr>
        <p:txBody>
          <a:bodyPr lIns="91430" tIns="45715" rIns="91430" bIns="45715"/>
          <a:lstStyle>
            <a:lvl1pPr algn="r">
              <a:defRPr sz="800">
                <a:solidFill>
                  <a:schemeClr val="accent6"/>
                </a:solidFill>
              </a:defRPr>
            </a:lvl1pPr>
          </a:lstStyle>
          <a:p>
            <a:pPr defTabSz="342892" eaLnBrk="0" fontAlgn="base" hangingPunct="0">
              <a:spcBef>
                <a:spcPct val="0"/>
              </a:spcBef>
              <a:spcAft>
                <a:spcPct val="0"/>
              </a:spcAft>
            </a:pPr>
            <a:fld id="{AF88E988-FB04-AB4E-BE5A-59F242AF7F7A}" type="slidenum">
              <a:rPr lang="en-US" smtClean="0">
                <a:solidFill>
                  <a:srgbClr val="A5A5A5"/>
                </a:solidFill>
                <a:latin typeface="Arial" panose="020B0604020202020204" pitchFamily="34" charset="0"/>
                <a:cs typeface="Arial" panose="020B0604020202020204" pitchFamily="34" charset="0"/>
              </a:rPr>
              <a:pPr defTabSz="342892" eaLnBrk="0" fontAlgn="base" hangingPunct="0">
                <a:spcBef>
                  <a:spcPct val="0"/>
                </a:spcBef>
                <a:spcAft>
                  <a:spcPct val="0"/>
                </a:spcAft>
              </a:pPr>
              <a:t>‹#›</a:t>
            </a:fld>
            <a:endParaRPr lang="en-US" dirty="0">
              <a:solidFill>
                <a:srgbClr val="A5A5A5"/>
              </a:solidFill>
              <a:latin typeface="Arial" panose="020B0604020202020204" pitchFamily="34" charset="0"/>
              <a:cs typeface="Arial" panose="020B0604020202020204" pitchFamily="34" charset="0"/>
            </a:endParaRPr>
          </a:p>
        </p:txBody>
      </p:sp>
      <p:sp>
        <p:nvSpPr>
          <p:cNvPr id="15" name="Text Placeholder 5"/>
          <p:cNvSpPr>
            <a:spLocks noGrp="1"/>
          </p:cNvSpPr>
          <p:nvPr>
            <p:ph type="body" sz="quarter" idx="17" hasCustomPrompt="1"/>
          </p:nvPr>
        </p:nvSpPr>
        <p:spPr>
          <a:xfrm>
            <a:off x="358030" y="1619539"/>
            <a:ext cx="4213970" cy="1307210"/>
          </a:xfrm>
          <a:prstGeom prst="rect">
            <a:avLst/>
          </a:prstGeom>
        </p:spPr>
        <p:txBody>
          <a:bodyPr vert="horz" lIns="91430" tIns="45715" rIns="91430" bIns="45715"/>
          <a:lstStyle>
            <a:lvl1pPr marL="182858" marR="0" indent="-182858" algn="l" defTabSz="457142" rtl="0" eaLnBrk="1" fontAlgn="auto" latinLnBrk="0" hangingPunct="1">
              <a:lnSpc>
                <a:spcPts val="1400"/>
              </a:lnSpc>
              <a:spcBef>
                <a:spcPts val="600"/>
              </a:spcBef>
              <a:spcAft>
                <a:spcPts val="0"/>
              </a:spcAft>
              <a:buClrTx/>
              <a:buSzTx/>
              <a:buFont typeface="Arial"/>
              <a:buChar char="•"/>
              <a:tabLst/>
              <a:defRPr sz="1300" baseline="0"/>
            </a:lvl1pPr>
            <a:lvl2pPr marL="182858" indent="-182858">
              <a:lnSpc>
                <a:spcPts val="1400"/>
              </a:lnSpc>
              <a:spcBef>
                <a:spcPts val="0"/>
              </a:spcBef>
              <a:spcAft>
                <a:spcPts val="800"/>
              </a:spcAft>
              <a:buFont typeface="Arial"/>
              <a:buChar char="•"/>
              <a:defRPr sz="1100"/>
            </a:lvl2pPr>
            <a:lvl3pPr marL="182858" indent="-182858">
              <a:lnSpc>
                <a:spcPts val="1400"/>
              </a:lnSpc>
              <a:spcBef>
                <a:spcPts val="0"/>
              </a:spcBef>
              <a:spcAft>
                <a:spcPts val="800"/>
              </a:spcAft>
              <a:buFont typeface="Arial"/>
              <a:buChar char="•"/>
              <a:defRPr sz="1100"/>
            </a:lvl3pPr>
            <a:lvl4pPr marL="182858" indent="-182858">
              <a:lnSpc>
                <a:spcPts val="1400"/>
              </a:lnSpc>
              <a:spcBef>
                <a:spcPts val="0"/>
              </a:spcBef>
              <a:spcAft>
                <a:spcPts val="800"/>
              </a:spcAft>
              <a:buFont typeface="Arial"/>
              <a:buChar char="•"/>
              <a:defRPr sz="1100"/>
            </a:lvl4pPr>
            <a:lvl5pPr marL="182858" indent="-182858">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a:t>
            </a:r>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1" name="Picture 10" descr="SE2_no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39311573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Example 2">
    <p:spTree>
      <p:nvGrpSpPr>
        <p:cNvPr id="1" name=""/>
        <p:cNvGrpSpPr/>
        <p:nvPr/>
      </p:nvGrpSpPr>
      <p:grpSpPr>
        <a:xfrm>
          <a:off x="0" y="0"/>
          <a:ext cx="0" cy="0"/>
          <a:chOff x="0" y="0"/>
          <a:chExt cx="0" cy="0"/>
        </a:xfrm>
      </p:grpSpPr>
      <p:graphicFrame>
        <p:nvGraphicFramePr>
          <p:cNvPr id="11" name="Chart 10"/>
          <p:cNvGraphicFramePr/>
          <p:nvPr>
            <p:extLst>
              <p:ext uri="{D42A27DB-BD31-4B8C-83A1-F6EECF244321}">
                <p14:modId xmlns:p14="http://schemas.microsoft.com/office/powerpoint/2010/main" val="2104023412"/>
              </p:ext>
            </p:extLst>
          </p:nvPr>
        </p:nvGraphicFramePr>
        <p:xfrm>
          <a:off x="5006908" y="1071878"/>
          <a:ext cx="4597400" cy="4110567"/>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hasCustomPrompt="1"/>
          </p:nvPr>
        </p:nvSpPr>
        <p:spPr>
          <a:xfrm>
            <a:off x="371924" y="222716"/>
            <a:ext cx="7350293" cy="499099"/>
          </a:xfrm>
          <a:prstGeom prst="rect">
            <a:avLst/>
          </a:prstGeom>
        </p:spPr>
        <p:txBody>
          <a:bodyPr vert="horz" lIns="91430" tIns="45715" rIns="91430" bIns="45715"/>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7" y="1175804"/>
            <a:ext cx="4215855" cy="439827"/>
          </a:xfrm>
          <a:prstGeom prst="rect">
            <a:avLst/>
          </a:prstGeom>
        </p:spPr>
        <p:txBody>
          <a:bodyPr vert="horz" lIns="91430" tIns="45715" rIns="91430" bIns="45715"/>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58" indent="-182858">
              <a:lnSpc>
                <a:spcPts val="1200"/>
              </a:lnSpc>
              <a:spcBef>
                <a:spcPts val="600"/>
              </a:spcBef>
              <a:buFont typeface="Arial"/>
              <a:buChar char="•"/>
              <a:defRPr sz="1300">
                <a:solidFill>
                  <a:schemeClr val="tx1"/>
                </a:solidFill>
              </a:defRPr>
            </a:lvl2pPr>
            <a:lvl3pPr marL="182858" indent="-182858">
              <a:lnSpc>
                <a:spcPts val="1200"/>
              </a:lnSpc>
              <a:spcBef>
                <a:spcPts val="600"/>
              </a:spcBef>
              <a:buFont typeface="Arial"/>
              <a:buChar char="•"/>
              <a:defRPr sz="1300">
                <a:solidFill>
                  <a:schemeClr val="tx1"/>
                </a:solidFill>
              </a:defRPr>
            </a:lvl3pPr>
            <a:lvl4pPr marL="182858" indent="-182858">
              <a:lnSpc>
                <a:spcPts val="1200"/>
              </a:lnSpc>
              <a:spcBef>
                <a:spcPts val="600"/>
              </a:spcBef>
              <a:buFont typeface="Arial"/>
              <a:buChar char="•"/>
              <a:defRPr sz="1300">
                <a:solidFill>
                  <a:schemeClr val="tx1"/>
                </a:solidFill>
              </a:defRPr>
            </a:lvl4pPr>
            <a:lvl5pPr marL="182858" indent="-182858">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0" tIns="45715" rIns="91430" bIns="45715" rtlCol="0">
            <a:spAutoFit/>
          </a:bodyPr>
          <a:lstStyle/>
          <a:p>
            <a:pPr defTabSz="342892" eaLnBrk="0" fontAlgn="base" hangingPunct="0">
              <a:spcBef>
                <a:spcPct val="0"/>
              </a:spcBef>
              <a:spcAft>
                <a:spcPct val="0"/>
              </a:spcAft>
            </a:pPr>
            <a:r>
              <a:rPr lang="en-US" sz="600" kern="400" dirty="0" smtClean="0">
                <a:solidFill>
                  <a:srgbClr val="A5A5A5"/>
                </a:solidFill>
                <a:latin typeface="Arial" panose="020B0604020202020204" pitchFamily="34" charset="0"/>
                <a:cs typeface="Arial" panose="020B0604020202020204" pitchFamily="34" charset="0"/>
              </a:rPr>
              <a:t> © 2016 SE2, LLC.  Proprietary and Confidential Information </a:t>
            </a:r>
            <a:endParaRPr lang="en-US" sz="600" kern="400" dirty="0">
              <a:solidFill>
                <a:srgbClr val="A5A5A5"/>
              </a:solidFill>
              <a:latin typeface="Arial" panose="020B0604020202020204" pitchFamily="34" charset="0"/>
              <a:cs typeface="Arial" panose="020B0604020202020204" pitchFamily="34" charset="0"/>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2"/>
            <a:ext cx="872228" cy="160019"/>
          </a:xfrm>
          <a:prstGeom prst="rect">
            <a:avLst/>
          </a:prstGeom>
        </p:spPr>
        <p:txBody>
          <a:bodyPr lIns="91430" tIns="45715" rIns="91430" bIns="45715"/>
          <a:lstStyle>
            <a:lvl1pPr algn="r">
              <a:defRPr sz="800">
                <a:solidFill>
                  <a:schemeClr val="accent6"/>
                </a:solidFill>
              </a:defRPr>
            </a:lvl1pPr>
          </a:lstStyle>
          <a:p>
            <a:pPr defTabSz="342892" eaLnBrk="0" fontAlgn="base" hangingPunct="0">
              <a:spcBef>
                <a:spcPct val="0"/>
              </a:spcBef>
              <a:spcAft>
                <a:spcPct val="0"/>
              </a:spcAft>
            </a:pPr>
            <a:fld id="{AF88E988-FB04-AB4E-BE5A-59F242AF7F7A}" type="slidenum">
              <a:rPr lang="en-US" smtClean="0">
                <a:solidFill>
                  <a:srgbClr val="A5A5A5"/>
                </a:solidFill>
                <a:latin typeface="Arial" panose="020B0604020202020204" pitchFamily="34" charset="0"/>
                <a:cs typeface="Arial" panose="020B0604020202020204" pitchFamily="34" charset="0"/>
              </a:rPr>
              <a:pPr defTabSz="342892" eaLnBrk="0" fontAlgn="base" hangingPunct="0">
                <a:spcBef>
                  <a:spcPct val="0"/>
                </a:spcBef>
                <a:spcAft>
                  <a:spcPct val="0"/>
                </a:spcAft>
              </a:pPr>
              <a:t>‹#›</a:t>
            </a:fld>
            <a:endParaRPr lang="en-US" dirty="0">
              <a:solidFill>
                <a:srgbClr val="A5A5A5"/>
              </a:solidFill>
              <a:latin typeface="Arial" panose="020B0604020202020204" pitchFamily="34" charset="0"/>
              <a:cs typeface="Arial" panose="020B0604020202020204" pitchFamily="34" charset="0"/>
            </a:endParaRPr>
          </a:p>
        </p:txBody>
      </p:sp>
      <p:sp>
        <p:nvSpPr>
          <p:cNvPr id="15" name="Text Placeholder 5"/>
          <p:cNvSpPr>
            <a:spLocks noGrp="1"/>
          </p:cNvSpPr>
          <p:nvPr>
            <p:ph type="body" sz="quarter" idx="17" hasCustomPrompt="1"/>
          </p:nvPr>
        </p:nvSpPr>
        <p:spPr>
          <a:xfrm>
            <a:off x="358030" y="1619539"/>
            <a:ext cx="4213970" cy="1307210"/>
          </a:xfrm>
          <a:prstGeom prst="rect">
            <a:avLst/>
          </a:prstGeom>
        </p:spPr>
        <p:txBody>
          <a:bodyPr vert="horz" lIns="91430" tIns="45715" rIns="91430" bIns="45715"/>
          <a:lstStyle>
            <a:lvl1pPr marL="182858" marR="0" indent="-182858" algn="l" defTabSz="457142" rtl="0" eaLnBrk="1" fontAlgn="auto" latinLnBrk="0" hangingPunct="1">
              <a:lnSpc>
                <a:spcPts val="1400"/>
              </a:lnSpc>
              <a:spcBef>
                <a:spcPts val="600"/>
              </a:spcBef>
              <a:spcAft>
                <a:spcPts val="0"/>
              </a:spcAft>
              <a:buClrTx/>
              <a:buSzTx/>
              <a:buFont typeface="Arial"/>
              <a:buChar char="•"/>
              <a:tabLst/>
              <a:defRPr sz="1300" baseline="0"/>
            </a:lvl1pPr>
            <a:lvl2pPr marL="182858" indent="-182858">
              <a:lnSpc>
                <a:spcPts val="1400"/>
              </a:lnSpc>
              <a:spcBef>
                <a:spcPts val="0"/>
              </a:spcBef>
              <a:spcAft>
                <a:spcPts val="800"/>
              </a:spcAft>
              <a:buFont typeface="Arial"/>
              <a:buChar char="•"/>
              <a:defRPr sz="1100"/>
            </a:lvl2pPr>
            <a:lvl3pPr marL="182858" indent="-182858">
              <a:lnSpc>
                <a:spcPts val="1400"/>
              </a:lnSpc>
              <a:spcBef>
                <a:spcPts val="0"/>
              </a:spcBef>
              <a:spcAft>
                <a:spcPts val="800"/>
              </a:spcAft>
              <a:buFont typeface="Arial"/>
              <a:buChar char="•"/>
              <a:defRPr sz="1100"/>
            </a:lvl3pPr>
            <a:lvl4pPr marL="182858" indent="-182858">
              <a:lnSpc>
                <a:spcPts val="1400"/>
              </a:lnSpc>
              <a:spcBef>
                <a:spcPts val="0"/>
              </a:spcBef>
              <a:spcAft>
                <a:spcPts val="800"/>
              </a:spcAft>
              <a:buFont typeface="Arial"/>
              <a:buChar char="•"/>
              <a:defRPr sz="1100"/>
            </a:lvl4pPr>
            <a:lvl5pPr marL="182858" indent="-182858">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a:t>
            </a:r>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2" name="Picture 11" descr="SE2_no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34877750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13641" y="658702"/>
            <a:ext cx="6733388" cy="895887"/>
          </a:xfrm>
          <a:prstGeom prst="rect">
            <a:avLst/>
          </a:prstGeom>
        </p:spPr>
        <p:txBody>
          <a:bodyPr lIns="91438" tIns="45719" rIns="91438" bIns="45719">
            <a:normAutofit/>
          </a:bodyPr>
          <a:lstStyle>
            <a:lvl1pPr algn="l">
              <a:defRPr sz="4500" b="0" i="0" kern="800">
                <a:latin typeface="+mn-lt"/>
              </a:defRPr>
            </a:lvl1pPr>
          </a:lstStyle>
          <a:p>
            <a:r>
              <a:rPr lang="en-US" dirty="0" smtClean="0"/>
              <a:t>Presentation Title Slide</a:t>
            </a:r>
            <a:endParaRPr lang="en-US" dirty="0"/>
          </a:p>
        </p:txBody>
      </p:sp>
      <p:sp>
        <p:nvSpPr>
          <p:cNvPr id="6" name="Slide Number Placeholder 5"/>
          <p:cNvSpPr>
            <a:spLocks noGrp="1"/>
          </p:cNvSpPr>
          <p:nvPr>
            <p:ph type="sldNum" sz="quarter" idx="12"/>
          </p:nvPr>
        </p:nvSpPr>
        <p:spPr>
          <a:xfrm>
            <a:off x="7891951" y="4885408"/>
            <a:ext cx="872228" cy="160019"/>
          </a:xfrm>
          <a:prstGeom prst="rect">
            <a:avLst/>
          </a:prstGeom>
        </p:spPr>
        <p:txBody>
          <a:bodyPr lIns="91438" tIns="45719" rIns="91438" bIns="45719"/>
          <a:lstStyle>
            <a:lvl1pPr algn="r">
              <a:defRPr sz="700">
                <a:solidFill>
                  <a:schemeClr val="accent6"/>
                </a:solidFill>
              </a:defRPr>
            </a:lvl1pPr>
          </a:lstStyle>
          <a:p>
            <a:pPr defTabSz="342900" eaLnBrk="0" fontAlgn="base" hangingPunct="0">
              <a:spcBef>
                <a:spcPct val="0"/>
              </a:spcBef>
              <a:spcAft>
                <a:spcPct val="0"/>
              </a:spcAft>
            </a:pPr>
            <a:fld id="{AF88E988-FB04-AB4E-BE5A-59F242AF7F7A}" type="slidenum">
              <a:rPr lang="en-US" smtClean="0">
                <a:solidFill>
                  <a:srgbClr val="A5A5A5"/>
                </a:solidFill>
                <a:latin typeface="Arial" panose="020B0604020202020204" pitchFamily="34" charset="0"/>
                <a:cs typeface="Arial" panose="020B0604020202020204" pitchFamily="34" charset="0"/>
              </a:rPr>
              <a:pPr defTabSz="342900" eaLnBrk="0" fontAlgn="base" hangingPunct="0">
                <a:spcBef>
                  <a:spcPct val="0"/>
                </a:spcBef>
                <a:spcAft>
                  <a:spcPct val="0"/>
                </a:spcAft>
              </a:pPr>
              <a:t>‹#›</a:t>
            </a:fld>
            <a:endParaRPr lang="en-US" dirty="0">
              <a:solidFill>
                <a:srgbClr val="A5A5A5"/>
              </a:solidFill>
              <a:latin typeface="Arial" panose="020B0604020202020204" pitchFamily="34" charset="0"/>
              <a:cs typeface="Arial" panose="020B0604020202020204" pitchFamily="34" charset="0"/>
            </a:endParaRPr>
          </a:p>
        </p:txBody>
      </p:sp>
      <p:sp>
        <p:nvSpPr>
          <p:cNvPr id="3" name="Subtitle 2"/>
          <p:cNvSpPr>
            <a:spLocks noGrp="1"/>
          </p:cNvSpPr>
          <p:nvPr>
            <p:ph type="subTitle" idx="1" hasCustomPrompt="1"/>
          </p:nvPr>
        </p:nvSpPr>
        <p:spPr>
          <a:xfrm>
            <a:off x="1951320" y="1471705"/>
            <a:ext cx="4520159" cy="374369"/>
          </a:xfrm>
          <a:prstGeom prst="rect">
            <a:avLst/>
          </a:prstGeom>
        </p:spPr>
        <p:txBody>
          <a:bodyPr lIns="91438" tIns="45719" rIns="91438" bIns="45719">
            <a:noAutofit/>
          </a:bodyPr>
          <a:lstStyle>
            <a:lvl1pPr marL="0" indent="0" algn="l">
              <a:buNone/>
              <a:defRPr sz="1500">
                <a:solidFill>
                  <a:schemeClr val="tx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Presentation Date</a:t>
            </a:r>
            <a:endParaRPr lang="en-US" dirty="0"/>
          </a:p>
        </p:txBody>
      </p:sp>
    </p:spTree>
    <p:extLst>
      <p:ext uri="{BB962C8B-B14F-4D97-AF65-F5344CB8AC3E}">
        <p14:creationId xmlns:p14="http://schemas.microsoft.com/office/powerpoint/2010/main" val="2693579114"/>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New Title Slide">
    <p:spTree>
      <p:nvGrpSpPr>
        <p:cNvPr id="1" name=""/>
        <p:cNvGrpSpPr/>
        <p:nvPr/>
      </p:nvGrpSpPr>
      <p:grpSpPr>
        <a:xfrm>
          <a:off x="0" y="0"/>
          <a:ext cx="0" cy="0"/>
          <a:chOff x="0" y="0"/>
          <a:chExt cx="0" cy="0"/>
        </a:xfrm>
      </p:grpSpPr>
      <p:pic>
        <p:nvPicPr>
          <p:cNvPr id="7" name="Picture 10"/>
          <p:cNvPicPr>
            <a:picLocks noChangeAspect="1"/>
          </p:cNvPicPr>
          <p:nvPr userDrawn="1"/>
        </p:nvPicPr>
        <p:blipFill>
          <a:blip r:embed="rId2"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7931503" y="4128751"/>
            <a:ext cx="1005329" cy="84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ubtitle 2"/>
          <p:cNvSpPr>
            <a:spLocks noGrp="1"/>
          </p:cNvSpPr>
          <p:nvPr>
            <p:ph type="subTitle" idx="1" hasCustomPrompt="1"/>
          </p:nvPr>
        </p:nvSpPr>
        <p:spPr>
          <a:xfrm>
            <a:off x="567864" y="3620322"/>
            <a:ext cx="6086540" cy="857250"/>
          </a:xfrm>
          <a:prstGeom prst="rect">
            <a:avLst/>
          </a:prstGeom>
        </p:spPr>
        <p:txBody>
          <a:bodyPr lIns="68580" tIns="34290" rIns="68580" bIns="34290">
            <a:normAutofit/>
          </a:bodyPr>
          <a:lstStyle>
            <a:lvl1pPr marL="0" indent="0" algn="l">
              <a:buNone/>
              <a:defRPr sz="2100" cap="none" spc="0" baseline="0">
                <a:solidFill>
                  <a:srgbClr val="E37222"/>
                </a:solidFill>
                <a:latin typeface="Arial" panose="020B0604020202020204" pitchFamily="34" charset="0"/>
                <a:cs typeface="Arial" panose="020B0604020202020204" pitchFamily="34" charset="0"/>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dirty="0" smtClean="0"/>
              <a:t>Click to edit master subtitle style</a:t>
            </a:r>
            <a:endParaRPr lang="en-US" dirty="0"/>
          </a:p>
        </p:txBody>
      </p:sp>
      <p:sp>
        <p:nvSpPr>
          <p:cNvPr id="8" name="TextBox 7"/>
          <p:cNvSpPr txBox="1"/>
          <p:nvPr userDrawn="1"/>
        </p:nvSpPr>
        <p:spPr>
          <a:xfrm>
            <a:off x="567863" y="4771713"/>
            <a:ext cx="4818186" cy="253916"/>
          </a:xfrm>
          <a:prstGeom prst="rect">
            <a:avLst/>
          </a:prstGeom>
          <a:noFill/>
        </p:spPr>
        <p:txBody>
          <a:bodyPr wrap="square" lIns="68580" tIns="34290" rIns="68580" bIns="34290">
            <a:spAutoFit/>
          </a:bodyPr>
          <a:lstStyle/>
          <a:p>
            <a:pPr defTabSz="342900" eaLnBrk="0" fontAlgn="base" hangingPunct="0">
              <a:spcBef>
                <a:spcPct val="0"/>
              </a:spcBef>
              <a:spcAft>
                <a:spcPct val="0"/>
              </a:spcAft>
              <a:defRPr/>
            </a:pPr>
            <a:r>
              <a:rPr lang="en-US" sz="600" dirty="0">
                <a:solidFill>
                  <a:prstClr val="white">
                    <a:lumMod val="50000"/>
                  </a:prstClr>
                </a:solidFill>
                <a:latin typeface="Georgia" charset="0"/>
                <a:ea typeface="Georgia" charset="0"/>
                <a:cs typeface="Georgia" charset="0"/>
              </a:rPr>
              <a:t>Confidentiality Notice:  This is confidential and contains proprietary information.  None of this information may be reproduced or disclosed without the express written permission of </a:t>
            </a:r>
            <a:r>
              <a:rPr lang="en-US" sz="600" dirty="0" smtClean="0">
                <a:solidFill>
                  <a:prstClr val="white">
                    <a:lumMod val="50000"/>
                  </a:prstClr>
                </a:solidFill>
                <a:latin typeface="Georgia" charset="0"/>
                <a:ea typeface="Georgia" charset="0"/>
                <a:cs typeface="Georgia" charset="0"/>
              </a:rPr>
              <a:t>se2 Holdings, Inc.</a:t>
            </a:r>
            <a:endParaRPr lang="en-US" sz="600" dirty="0">
              <a:solidFill>
                <a:prstClr val="white">
                  <a:lumMod val="50000"/>
                </a:prstClr>
              </a:solidFill>
              <a:latin typeface="Georgia" charset="0"/>
              <a:ea typeface="Georgia" charset="0"/>
              <a:cs typeface="Georgia" charset="0"/>
            </a:endParaRPr>
          </a:p>
        </p:txBody>
      </p:sp>
      <p:sp>
        <p:nvSpPr>
          <p:cNvPr id="11" name="Rectangle 10"/>
          <p:cNvSpPr/>
          <p:nvPr userDrawn="1"/>
        </p:nvSpPr>
        <p:spPr>
          <a:xfrm>
            <a:off x="0" y="-198835"/>
            <a:ext cx="9144000" cy="3520679"/>
          </a:xfrm>
          <a:prstGeom prst="rect">
            <a:avLst/>
          </a:prstGeom>
          <a:gradFill flip="none" rotWithShape="1">
            <a:gsLst>
              <a:gs pos="100000">
                <a:srgbClr val="001B4F"/>
              </a:gs>
              <a:gs pos="0">
                <a:srgbClr val="00216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64239" tIns="32130" rIns="64239" bIns="32130" anchor="ctr"/>
          <a:lstStyle/>
          <a:p>
            <a:pPr algn="ctr" defTabSz="321041">
              <a:defRPr/>
            </a:pPr>
            <a:endParaRPr lang="en-US" dirty="0">
              <a:solidFill>
                <a:prstClr val="white"/>
              </a:solidFill>
            </a:endParaRPr>
          </a:p>
        </p:txBody>
      </p:sp>
      <p:sp>
        <p:nvSpPr>
          <p:cNvPr id="12" name="Title 1"/>
          <p:cNvSpPr>
            <a:spLocks noGrp="1"/>
          </p:cNvSpPr>
          <p:nvPr>
            <p:ph type="ctrTitle"/>
          </p:nvPr>
        </p:nvSpPr>
        <p:spPr>
          <a:xfrm>
            <a:off x="565785" y="1693069"/>
            <a:ext cx="7543800" cy="1368599"/>
          </a:xfrm>
          <a:prstGeom prst="rect">
            <a:avLst/>
          </a:prstGeom>
        </p:spPr>
        <p:txBody>
          <a:bodyPr lIns="68580" tIns="34290" rIns="68580" bIns="34290" anchor="b">
            <a:normAutofit/>
          </a:bodyPr>
          <a:lstStyle>
            <a:lvl1pPr algn="l">
              <a:lnSpc>
                <a:spcPct val="85000"/>
              </a:lnSpc>
              <a:defRPr sz="4100" spc="-38" baseline="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4914750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hart Layout">
    <p:spTree>
      <p:nvGrpSpPr>
        <p:cNvPr id="1" name=""/>
        <p:cNvGrpSpPr/>
        <p:nvPr/>
      </p:nvGrpSpPr>
      <p:grpSpPr>
        <a:xfrm>
          <a:off x="0" y="0"/>
          <a:ext cx="0" cy="0"/>
          <a:chOff x="0" y="0"/>
          <a:chExt cx="0" cy="0"/>
        </a:xfrm>
      </p:grpSpPr>
      <p:sp>
        <p:nvSpPr>
          <p:cNvPr id="22" name="Text Placeholder 14"/>
          <p:cNvSpPr>
            <a:spLocks noGrp="1"/>
          </p:cNvSpPr>
          <p:nvPr>
            <p:ph type="body" sz="quarter" idx="14"/>
          </p:nvPr>
        </p:nvSpPr>
        <p:spPr>
          <a:xfrm>
            <a:off x="227240" y="296659"/>
            <a:ext cx="8658852" cy="271271"/>
          </a:xfrm>
          <a:prstGeom prst="rect">
            <a:avLst/>
          </a:prstGeom>
        </p:spPr>
        <p:txBody>
          <a:bodyPr lIns="68580" tIns="0" rIns="0" bIns="0" anchor="t">
            <a:noAutofit/>
          </a:bodyPr>
          <a:lstStyle>
            <a:lvl1pPr marL="0" indent="0">
              <a:buFontTx/>
              <a:buNone/>
              <a:defRPr sz="1800" baseline="0">
                <a:solidFill>
                  <a:schemeClr val="tx1"/>
                </a:solidFill>
                <a:latin typeface="Arial"/>
                <a:cs typeface="Arial"/>
              </a:defRPr>
            </a:lvl1pPr>
            <a:lvl3pPr marL="642116" indent="0">
              <a:buNone/>
              <a:defRPr/>
            </a:lvl3pPr>
            <a:lvl5pPr marL="1284218" indent="0">
              <a:buNone/>
              <a:defRPr/>
            </a:lvl5pPr>
          </a:lstStyle>
          <a:p>
            <a:pPr lvl="0"/>
            <a:r>
              <a:rPr lang="en-US" dirty="0" smtClean="0"/>
              <a:t>Click to edit Master text styles</a:t>
            </a:r>
          </a:p>
        </p:txBody>
      </p:sp>
      <p:sp>
        <p:nvSpPr>
          <p:cNvPr id="11" name="Rectangle 10"/>
          <p:cNvSpPr/>
          <p:nvPr userDrawn="1"/>
        </p:nvSpPr>
        <p:spPr>
          <a:xfrm>
            <a:off x="0" y="0"/>
            <a:ext cx="9144000" cy="150019"/>
          </a:xfrm>
          <a:prstGeom prst="rect">
            <a:avLst/>
          </a:prstGeom>
          <a:gradFill flip="none" rotWithShape="1">
            <a:gsLst>
              <a:gs pos="100000">
                <a:srgbClr val="001B4F"/>
              </a:gs>
              <a:gs pos="0">
                <a:srgbClr val="00216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64239" tIns="32130" rIns="64239" bIns="32130" anchor="ctr"/>
          <a:lstStyle/>
          <a:p>
            <a:pPr algn="ctr" defTabSz="321041">
              <a:defRPr/>
            </a:pPr>
            <a:endParaRPr lang="en-US" dirty="0">
              <a:solidFill>
                <a:prstClr val="white"/>
              </a:solidFill>
            </a:endParaRPr>
          </a:p>
        </p:txBody>
      </p:sp>
      <p:sp>
        <p:nvSpPr>
          <p:cNvPr id="12" name="TextBox 11"/>
          <p:cNvSpPr txBox="1"/>
          <p:nvPr userDrawn="1"/>
        </p:nvSpPr>
        <p:spPr>
          <a:xfrm>
            <a:off x="227240" y="4889585"/>
            <a:ext cx="4818186" cy="176972"/>
          </a:xfrm>
          <a:prstGeom prst="rect">
            <a:avLst/>
          </a:prstGeom>
          <a:noFill/>
        </p:spPr>
        <p:txBody>
          <a:bodyPr wrap="square" lIns="68580" tIns="34290" rIns="68580" bIns="34290">
            <a:spAutoFit/>
          </a:bodyPr>
          <a:lstStyle/>
          <a:p>
            <a:pPr defTabSz="342900" eaLnBrk="0" fontAlgn="base" hangingPunct="0">
              <a:spcBef>
                <a:spcPct val="0"/>
              </a:spcBef>
              <a:spcAft>
                <a:spcPct val="0"/>
              </a:spcAft>
            </a:pPr>
            <a:r>
              <a:rPr lang="en-US" altLang="en-US" sz="700" dirty="0" smtClean="0">
                <a:solidFill>
                  <a:prstClr val="white">
                    <a:lumMod val="50000"/>
                  </a:prstClr>
                </a:solidFill>
                <a:latin typeface="Calibri" panose="020F0502020204030204" pitchFamily="34" charset="0"/>
                <a:cs typeface="Arial" panose="020B0604020202020204" pitchFamily="34" charset="0"/>
              </a:rPr>
              <a:t> © </a:t>
            </a:r>
            <a:r>
              <a:rPr lang="en-US" altLang="en-US" sz="500" dirty="0" smtClean="0">
                <a:solidFill>
                  <a:prstClr val="white">
                    <a:lumMod val="50000"/>
                  </a:prstClr>
                </a:solidFill>
                <a:latin typeface="Arial" panose="020B0604020202020204" pitchFamily="34" charset="0"/>
                <a:cs typeface="Arial" panose="020B0604020202020204" pitchFamily="34" charset="0"/>
              </a:rPr>
              <a:t>2016 se2 Holdings, Inc.  Proprietary and Confidential Information </a:t>
            </a:r>
            <a:endParaRPr lang="en-US" altLang="en-US" sz="500" dirty="0">
              <a:solidFill>
                <a:prstClr val="white">
                  <a:lumMod val="50000"/>
                </a:prstClr>
              </a:solidFill>
              <a:latin typeface="Arial" panose="020B0604020202020204" pitchFamily="34" charset="0"/>
              <a:cs typeface="Arial" panose="020B0604020202020204" pitchFamily="34" charset="0"/>
            </a:endParaRPr>
          </a:p>
        </p:txBody>
      </p:sp>
      <p:sp>
        <p:nvSpPr>
          <p:cNvPr id="14" name="TextBox 13"/>
          <p:cNvSpPr txBox="1"/>
          <p:nvPr userDrawn="1"/>
        </p:nvSpPr>
        <p:spPr>
          <a:xfrm>
            <a:off x="4339994" y="4889585"/>
            <a:ext cx="464013" cy="176972"/>
          </a:xfrm>
          <a:prstGeom prst="rect">
            <a:avLst/>
          </a:prstGeom>
          <a:noFill/>
        </p:spPr>
        <p:txBody>
          <a:bodyPr wrap="square" lIns="68580" tIns="34290" rIns="68580" bIns="34290">
            <a:spAutoFit/>
          </a:bodyPr>
          <a:lstStyle/>
          <a:p>
            <a:pPr algn="ctr" defTabSz="342900" eaLnBrk="0" fontAlgn="base" hangingPunct="0">
              <a:spcBef>
                <a:spcPct val="0"/>
              </a:spcBef>
              <a:spcAft>
                <a:spcPct val="0"/>
              </a:spcAft>
            </a:pPr>
            <a:fld id="{5C328A88-BA02-3841-8A79-0DD095F24146}" type="slidenum">
              <a:rPr lang="en-US" altLang="en-US" sz="700" smtClean="0">
                <a:solidFill>
                  <a:prstClr val="white">
                    <a:lumMod val="50000"/>
                  </a:prstClr>
                </a:solidFill>
                <a:latin typeface="Calibri" panose="020F0502020204030204" pitchFamily="34" charset="0"/>
                <a:cs typeface="Arial" panose="020B0604020202020204" pitchFamily="34" charset="0"/>
              </a:rPr>
              <a:pPr algn="ctr" defTabSz="342900" eaLnBrk="0" fontAlgn="base" hangingPunct="0">
                <a:spcBef>
                  <a:spcPct val="0"/>
                </a:spcBef>
                <a:spcAft>
                  <a:spcPct val="0"/>
                </a:spcAft>
              </a:pPr>
              <a:t>‹#›</a:t>
            </a:fld>
            <a:endParaRPr lang="en-US" altLang="en-US" sz="500" dirty="0">
              <a:solidFill>
                <a:prstClr val="white">
                  <a:lumMod val="50000"/>
                </a:prstClr>
              </a:solidFill>
              <a:latin typeface="Arial" panose="020B0604020202020204" pitchFamily="34" charset="0"/>
              <a:cs typeface="Arial" panose="020B0604020202020204" pitchFamily="34" charset="0"/>
            </a:endParaRPr>
          </a:p>
        </p:txBody>
      </p:sp>
      <p:pic>
        <p:nvPicPr>
          <p:cNvPr id="15" name="Picture 10"/>
          <p:cNvPicPr>
            <a:picLocks noChangeAspect="1"/>
          </p:cNvPicPr>
          <p:nvPr userDrawn="1"/>
        </p:nvPicPr>
        <p:blipFill>
          <a:blip r:embed="rId2"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8610839" y="4736307"/>
            <a:ext cx="368855" cy="30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98058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921" y="222714"/>
            <a:ext cx="7350293" cy="499099"/>
          </a:xfrm>
          <a:prstGeom prst="rect">
            <a:avLst/>
          </a:prstGeom>
        </p:spPr>
        <p:txBody>
          <a:bodyPr vert="horz"/>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5" y="1175804"/>
            <a:ext cx="5040091" cy="439827"/>
          </a:xfrm>
          <a:prstGeom prst="rect">
            <a:avLst/>
          </a:prstGeom>
        </p:spPr>
        <p:txBody>
          <a:bodyPr vert="horz"/>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80" indent="-182880">
              <a:lnSpc>
                <a:spcPts val="1200"/>
              </a:lnSpc>
              <a:spcBef>
                <a:spcPts val="600"/>
              </a:spcBef>
              <a:buFont typeface="Arial"/>
              <a:buChar char="•"/>
              <a:defRPr sz="1300">
                <a:solidFill>
                  <a:schemeClr val="tx1"/>
                </a:solidFill>
              </a:defRPr>
            </a:lvl2pPr>
            <a:lvl3pPr marL="182880" indent="-182880">
              <a:lnSpc>
                <a:spcPts val="1200"/>
              </a:lnSpc>
              <a:spcBef>
                <a:spcPts val="600"/>
              </a:spcBef>
              <a:buFont typeface="Arial"/>
              <a:buChar char="•"/>
              <a:defRPr sz="1300">
                <a:solidFill>
                  <a:schemeClr val="tx1"/>
                </a:solidFill>
              </a:defRPr>
            </a:lvl3pPr>
            <a:lvl4pPr marL="182880" indent="-182880">
              <a:lnSpc>
                <a:spcPts val="1200"/>
              </a:lnSpc>
              <a:spcBef>
                <a:spcPts val="600"/>
              </a:spcBef>
              <a:buFont typeface="Arial"/>
              <a:buChar char="•"/>
              <a:defRPr sz="1300">
                <a:solidFill>
                  <a:schemeClr val="tx1"/>
                </a:solidFill>
              </a:defRPr>
            </a:lvl4pPr>
            <a:lvl5pPr marL="182880" indent="-182880">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0" y="4885407"/>
            <a:ext cx="872228" cy="160019"/>
          </a:xfrm>
          <a:prstGeom prst="rect">
            <a:avLst/>
          </a:prstGeom>
        </p:spPr>
        <p:txBody>
          <a:bodyPr/>
          <a:lstStyle>
            <a:lvl1pPr algn="r">
              <a:defRPr sz="700">
                <a:solidFill>
                  <a:schemeClr val="accent6"/>
                </a:solidFill>
              </a:defRPr>
            </a:lvl1pPr>
          </a:lstStyle>
          <a:p>
            <a:fld id="{AF88E988-FB04-AB4E-BE5A-59F242AF7F7A}" type="slidenum">
              <a:rPr lang="en-US" smtClean="0"/>
              <a:pPr/>
              <a:t>‹#›</a:t>
            </a:fld>
            <a:endParaRPr lang="en-US" dirty="0"/>
          </a:p>
        </p:txBody>
      </p:sp>
      <p:sp>
        <p:nvSpPr>
          <p:cNvPr id="15" name="Text Placeholder 5"/>
          <p:cNvSpPr>
            <a:spLocks noGrp="1"/>
          </p:cNvSpPr>
          <p:nvPr>
            <p:ph type="body" sz="quarter" idx="17" hasCustomPrompt="1"/>
          </p:nvPr>
        </p:nvSpPr>
        <p:spPr>
          <a:xfrm>
            <a:off x="358030" y="1619537"/>
            <a:ext cx="5038206" cy="1307210"/>
          </a:xfrm>
          <a:prstGeom prst="rect">
            <a:avLst/>
          </a:prstGeom>
        </p:spPr>
        <p:txBody>
          <a:bodyPr vert="horz"/>
          <a:lstStyle>
            <a:lvl1pPr marL="182880" marR="0" indent="-182880" algn="l" defTabSz="457200" rtl="0" eaLnBrk="1" fontAlgn="auto" latinLnBrk="0" hangingPunct="1">
              <a:lnSpc>
                <a:spcPts val="1400"/>
              </a:lnSpc>
              <a:spcBef>
                <a:spcPts val="600"/>
              </a:spcBef>
              <a:spcAft>
                <a:spcPts val="0"/>
              </a:spcAft>
              <a:buClrTx/>
              <a:buSzTx/>
              <a:buFont typeface="Arial"/>
              <a:buChar char="•"/>
              <a:tabLst/>
              <a:defRPr sz="1300" baseline="0"/>
            </a:lvl1pPr>
            <a:lvl2pPr marL="182880" indent="-182880">
              <a:lnSpc>
                <a:spcPts val="1400"/>
              </a:lnSpc>
              <a:spcBef>
                <a:spcPts val="0"/>
              </a:spcBef>
              <a:spcAft>
                <a:spcPts val="800"/>
              </a:spcAft>
              <a:buFont typeface="Arial"/>
              <a:buChar char="•"/>
              <a:defRPr sz="1100"/>
            </a:lvl2pPr>
            <a:lvl3pPr marL="182880" indent="-182880">
              <a:lnSpc>
                <a:spcPts val="1400"/>
              </a:lnSpc>
              <a:spcBef>
                <a:spcPts val="0"/>
              </a:spcBef>
              <a:spcAft>
                <a:spcPts val="800"/>
              </a:spcAft>
              <a:buFont typeface="Arial"/>
              <a:buChar char="•"/>
              <a:defRPr sz="1100"/>
            </a:lvl3pPr>
            <a:lvl4pPr marL="182880" indent="-182880">
              <a:lnSpc>
                <a:spcPts val="1400"/>
              </a:lnSpc>
              <a:spcBef>
                <a:spcPts val="0"/>
              </a:spcBef>
              <a:spcAft>
                <a:spcPts val="800"/>
              </a:spcAft>
              <a:buFont typeface="Arial"/>
              <a:buChar char="•"/>
              <a:defRPr sz="1100"/>
            </a:lvl4pPr>
            <a:lvl5pPr marL="182880" indent="-182880">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 </a:t>
            </a:r>
            <a:r>
              <a:rPr lang="en-US" dirty="0" err="1" smtClean="0"/>
              <a:t>enisse</a:t>
            </a:r>
            <a:endParaRPr lang="en-US" dirty="0" smtClean="0"/>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r>
              <a:rPr lang="en-US" dirty="0" err="1" smtClean="0"/>
              <a:t>scilisi</a:t>
            </a:r>
            <a:endParaRPr lang="en-US" dirty="0" smtClean="0"/>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r>
              <a:rPr lang="en-US" dirty="0" err="1" smtClean="0"/>
              <a:t>feugiatet</a:t>
            </a:r>
            <a:endParaRPr lang="en-US" dirty="0" smtClean="0"/>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0" name="Picture 9" descr="SE2_noTAG_CLR_onWHITE_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54412909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grpSp>
        <p:nvGrpSpPr>
          <p:cNvPr id="11" name="Group 10"/>
          <p:cNvGrpSpPr/>
          <p:nvPr userDrawn="1"/>
        </p:nvGrpSpPr>
        <p:grpSpPr>
          <a:xfrm>
            <a:off x="6170817" y="1148066"/>
            <a:ext cx="2508287" cy="3364712"/>
            <a:chOff x="4859682" y="1148066"/>
            <a:chExt cx="2508287" cy="3364712"/>
          </a:xfrm>
        </p:grpSpPr>
        <p:sp>
          <p:nvSpPr>
            <p:cNvPr id="12" name="Rectangle 11"/>
            <p:cNvSpPr/>
            <p:nvPr userDrawn="1"/>
          </p:nvSpPr>
          <p:spPr>
            <a:xfrm>
              <a:off x="4859682" y="1148066"/>
              <a:ext cx="2508287" cy="3364712"/>
            </a:xfrm>
            <a:prstGeom prst="rect">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cxnSp>
          <p:nvCxnSpPr>
            <p:cNvPr id="13" name="Straight Connector 12"/>
            <p:cNvCxnSpPr/>
            <p:nvPr userDrawn="1"/>
          </p:nvCxnSpPr>
          <p:spPr>
            <a:xfrm>
              <a:off x="4862513" y="1665070"/>
              <a:ext cx="2505456"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hasCustomPrompt="1"/>
          </p:nvPr>
        </p:nvSpPr>
        <p:spPr>
          <a:xfrm>
            <a:off x="371924" y="222718"/>
            <a:ext cx="7350293" cy="499099"/>
          </a:xfrm>
          <a:prstGeom prst="rect">
            <a:avLst/>
          </a:prstGeom>
        </p:spPr>
        <p:txBody>
          <a:bodyPr vert="horz" lIns="91432" tIns="45716" rIns="91432" bIns="45716"/>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sp>
        <p:nvSpPr>
          <p:cNvPr id="6" name="Text Placeholder 5"/>
          <p:cNvSpPr>
            <a:spLocks noGrp="1"/>
          </p:cNvSpPr>
          <p:nvPr>
            <p:ph type="body" sz="quarter" idx="10" hasCustomPrompt="1"/>
          </p:nvPr>
        </p:nvSpPr>
        <p:spPr>
          <a:xfrm>
            <a:off x="6349453" y="1885950"/>
            <a:ext cx="2126946" cy="2468670"/>
          </a:xfrm>
          <a:prstGeom prst="rect">
            <a:avLst/>
          </a:prstGeom>
        </p:spPr>
        <p:txBody>
          <a:bodyPr vert="horz" lIns="91432" tIns="45716" rIns="91432" bIns="45716"/>
          <a:lstStyle>
            <a:lvl1pPr marL="182863" marR="0" indent="-182863" algn="l" defTabSz="457154" rtl="0" eaLnBrk="1" fontAlgn="auto" latinLnBrk="0" hangingPunct="1">
              <a:lnSpc>
                <a:spcPts val="1400"/>
              </a:lnSpc>
              <a:spcBef>
                <a:spcPts val="0"/>
              </a:spcBef>
              <a:spcAft>
                <a:spcPts val="800"/>
              </a:spcAft>
              <a:buClrTx/>
              <a:buSzTx/>
              <a:buFont typeface="Arial"/>
              <a:buChar char="•"/>
              <a:tabLst/>
              <a:defRPr sz="1100" baseline="0"/>
            </a:lvl1pPr>
            <a:lvl2pPr marL="182863" indent="-182863">
              <a:lnSpc>
                <a:spcPts val="1400"/>
              </a:lnSpc>
              <a:spcBef>
                <a:spcPts val="0"/>
              </a:spcBef>
              <a:spcAft>
                <a:spcPts val="800"/>
              </a:spcAft>
              <a:buFont typeface="Arial"/>
              <a:buChar char="•"/>
              <a:defRPr sz="1100"/>
            </a:lvl2pPr>
            <a:lvl3pPr marL="182863" indent="-182863">
              <a:lnSpc>
                <a:spcPts val="1400"/>
              </a:lnSpc>
              <a:spcBef>
                <a:spcPts val="0"/>
              </a:spcBef>
              <a:spcAft>
                <a:spcPts val="800"/>
              </a:spcAft>
              <a:buFont typeface="Arial"/>
              <a:buChar char="•"/>
              <a:defRPr sz="1100"/>
            </a:lvl3pPr>
            <a:lvl4pPr marL="182863" indent="-182863">
              <a:lnSpc>
                <a:spcPts val="1400"/>
              </a:lnSpc>
              <a:spcBef>
                <a:spcPts val="0"/>
              </a:spcBef>
              <a:spcAft>
                <a:spcPts val="800"/>
              </a:spcAft>
              <a:buFont typeface="Arial"/>
              <a:buChar char="•"/>
              <a:defRPr sz="1100"/>
            </a:lvl4pPr>
            <a:lvl5pPr marL="182863" indent="-182863">
              <a:lnSpc>
                <a:spcPts val="1400"/>
              </a:lnSpc>
              <a:spcBef>
                <a:spcPts val="0"/>
              </a:spcBef>
              <a:spcAft>
                <a:spcPts val="800"/>
              </a:spcAft>
              <a:buFont typeface="Arial"/>
              <a:buChar char="•"/>
              <a:defRPr sz="1100"/>
            </a:lvl5pPr>
          </a:lstStyle>
          <a:p>
            <a:pPr lvl="0"/>
            <a:r>
              <a:rPr lang="en-US" dirty="0" err="1" smtClean="0"/>
              <a:t>Rosto</a:t>
            </a:r>
            <a:r>
              <a:rPr lang="en-US" dirty="0" smtClean="0"/>
              <a:t> </a:t>
            </a:r>
            <a:r>
              <a:rPr lang="en-US" dirty="0" err="1" smtClean="0"/>
              <a:t>ea</a:t>
            </a:r>
            <a:r>
              <a:rPr lang="en-US" dirty="0" smtClean="0"/>
              <a:t> </a:t>
            </a:r>
            <a:r>
              <a:rPr lang="en-US" dirty="0" err="1" smtClean="0"/>
              <a:t>faci</a:t>
            </a:r>
            <a:r>
              <a:rPr lang="en-US" dirty="0" smtClean="0"/>
              <a:t> </a:t>
            </a:r>
            <a:r>
              <a:rPr lang="en-US" dirty="0" err="1" smtClean="0"/>
              <a:t>exeriure</a:t>
            </a:r>
            <a:r>
              <a:rPr lang="en-US" dirty="0" smtClean="0"/>
              <a:t> </a:t>
            </a:r>
            <a:r>
              <a:rPr lang="en-US" dirty="0" err="1" smtClean="0"/>
              <a:t>vulla</a:t>
            </a:r>
            <a:r>
              <a:rPr lang="en-US" dirty="0" smtClean="0"/>
              <a:t>, </a:t>
            </a:r>
            <a:r>
              <a:rPr lang="en-US" dirty="0" err="1" smtClean="0"/>
              <a:t>summy</a:t>
            </a:r>
            <a:r>
              <a:rPr lang="en-US" dirty="0" smtClean="0"/>
              <a:t> </a:t>
            </a:r>
            <a:r>
              <a:rPr lang="en-US" dirty="0" err="1" smtClean="0"/>
              <a:t>nis</a:t>
            </a:r>
            <a:r>
              <a:rPr lang="en-US" dirty="0" smtClean="0"/>
              <a:t> am </a:t>
            </a:r>
            <a:r>
              <a:rPr lang="en-US" dirty="0" err="1" smtClean="0"/>
              <a:t>dit</a:t>
            </a:r>
            <a:r>
              <a:rPr lang="en-US" dirty="0" smtClean="0"/>
              <a:t>, </a:t>
            </a:r>
            <a:r>
              <a:rPr lang="en-US" dirty="0" err="1" smtClean="0"/>
              <a:t>ver</a:t>
            </a:r>
            <a:r>
              <a:rPr lang="en-US" dirty="0" smtClean="0"/>
              <a:t> at </a:t>
            </a:r>
            <a:r>
              <a:rPr lang="en-US" dirty="0" err="1" smtClean="0"/>
              <a:t>nos</a:t>
            </a:r>
            <a:r>
              <a:rPr lang="en-US" dirty="0" smtClean="0"/>
              <a:t> </a:t>
            </a:r>
            <a:r>
              <a:rPr lang="en-US" dirty="0" err="1" smtClean="0"/>
              <a:t>augait</a:t>
            </a:r>
            <a:r>
              <a:rPr lang="en-US" dirty="0" smtClean="0"/>
              <a:t> </a:t>
            </a:r>
            <a:r>
              <a:rPr lang="en-US" dirty="0" err="1" smtClean="0"/>
              <a:t>adionse</a:t>
            </a:r>
            <a:r>
              <a:rPr lang="en-US" dirty="0" smtClean="0"/>
              <a:t> </a:t>
            </a:r>
            <a:r>
              <a:rPr lang="en-US" dirty="0" err="1" smtClean="0"/>
              <a:t>magnis</a:t>
            </a:r>
            <a:r>
              <a:rPr lang="en-US" dirty="0" smtClean="0"/>
              <a:t> </a:t>
            </a:r>
            <a:r>
              <a:rPr lang="en-US" dirty="0" err="1" smtClean="0"/>
              <a:t>nullan</a:t>
            </a:r>
            <a:r>
              <a:rPr lang="en-US" dirty="0" smtClean="0"/>
              <a:t> </a:t>
            </a:r>
            <a:r>
              <a:rPr lang="en-US" dirty="0" err="1" smtClean="0"/>
              <a:t>endre</a:t>
            </a:r>
            <a:r>
              <a:rPr lang="en-US" dirty="0" smtClean="0"/>
              <a:t> </a:t>
            </a:r>
            <a:r>
              <a:rPr lang="en-US" dirty="0" err="1" smtClean="0"/>
              <a:t>te</a:t>
            </a:r>
            <a:r>
              <a:rPr lang="en-US" dirty="0" smtClean="0"/>
              <a:t> </a:t>
            </a:r>
            <a:r>
              <a:rPr lang="en-US" dirty="0" err="1" smtClean="0"/>
              <a:t>conse</a:t>
            </a:r>
            <a:r>
              <a:rPr lang="en-US" dirty="0" smtClean="0"/>
              <a:t> do </a:t>
            </a:r>
          </a:p>
          <a:p>
            <a:pPr lvl="0"/>
            <a:r>
              <a:rPr lang="en-US" dirty="0" err="1" smtClean="0"/>
              <a:t>Conullumsan</a:t>
            </a:r>
            <a:r>
              <a:rPr lang="en-US" dirty="0" smtClean="0"/>
              <a:t> </a:t>
            </a:r>
            <a:r>
              <a:rPr lang="en-US" dirty="0" err="1" smtClean="0"/>
              <a:t>ulput</a:t>
            </a:r>
            <a:r>
              <a:rPr lang="en-US" dirty="0" smtClean="0"/>
              <a:t> del </a:t>
            </a:r>
            <a:r>
              <a:rPr lang="en-US" dirty="0" err="1" smtClean="0"/>
              <a:t>utpatis</a:t>
            </a:r>
            <a:r>
              <a:rPr lang="en-US" dirty="0" smtClean="0"/>
              <a:t> </a:t>
            </a:r>
            <a:r>
              <a:rPr lang="en-US" dirty="0" err="1" smtClean="0"/>
              <a:t>essit</a:t>
            </a:r>
            <a:r>
              <a:rPr lang="en-US" dirty="0" smtClean="0"/>
              <a:t> </a:t>
            </a:r>
            <a:r>
              <a:rPr lang="en-US" dirty="0" err="1" smtClean="0"/>
              <a:t>lorpero</a:t>
            </a:r>
            <a:r>
              <a:rPr lang="en-US" dirty="0" smtClean="0"/>
              <a:t> </a:t>
            </a:r>
            <a:r>
              <a:rPr lang="en-US" dirty="0" err="1" smtClean="0"/>
              <a:t>consequis</a:t>
            </a:r>
            <a:r>
              <a:rPr lang="en-US" dirty="0" smtClean="0"/>
              <a:t> </a:t>
            </a:r>
            <a:r>
              <a:rPr lang="en-US" dirty="0" err="1" smtClean="0"/>
              <a:t>nonsequam</a:t>
            </a:r>
            <a:r>
              <a:rPr lang="en-US" dirty="0" smtClean="0"/>
              <a:t> </a:t>
            </a:r>
            <a:r>
              <a:rPr lang="en-US" dirty="0" err="1" smtClean="0"/>
              <a:t>zzrit</a:t>
            </a:r>
            <a:r>
              <a:rPr lang="en-US" dirty="0" smtClean="0"/>
              <a:t> </a:t>
            </a:r>
          </a:p>
          <a:p>
            <a:pPr marL="182863" marR="0" lvl="0" indent="-182863" algn="l" defTabSz="457154" rtl="0" eaLnBrk="1" fontAlgn="auto" latinLnBrk="0" hangingPunct="1">
              <a:lnSpc>
                <a:spcPts val="1400"/>
              </a:lnSpc>
              <a:spcBef>
                <a:spcPts val="0"/>
              </a:spcBef>
              <a:spcAft>
                <a:spcPts val="800"/>
              </a:spcAft>
              <a:buClrTx/>
              <a:buSzTx/>
              <a:buFont typeface="Arial"/>
              <a:buChar char="•"/>
              <a:tabLst/>
              <a:defRPr/>
            </a:pPr>
            <a:r>
              <a:rPr lang="en-US" dirty="0" err="1" smtClean="0"/>
              <a:t>Adipsusto</a:t>
            </a:r>
            <a:r>
              <a:rPr lang="en-US" dirty="0" smtClean="0"/>
              <a:t> </a:t>
            </a:r>
            <a:r>
              <a:rPr lang="en-US" dirty="0" err="1" smtClean="0"/>
              <a:t>consequisi</a:t>
            </a:r>
            <a:r>
              <a:rPr lang="en-US" dirty="0" smtClean="0"/>
              <a:t> </a:t>
            </a:r>
            <a:r>
              <a:rPr lang="en-US" dirty="0" err="1" smtClean="0"/>
              <a:t>nim</a:t>
            </a:r>
            <a:r>
              <a:rPr lang="en-US" dirty="0" smtClean="0"/>
              <a:t> </a:t>
            </a:r>
            <a:r>
              <a:rPr lang="en-US" dirty="0" err="1" smtClean="0"/>
              <a:t>vullaor</a:t>
            </a:r>
            <a:r>
              <a:rPr lang="en-US" dirty="0" smtClean="0"/>
              <a:t> </a:t>
            </a:r>
            <a:r>
              <a:rPr lang="en-US" dirty="0" err="1" smtClean="0"/>
              <a:t>aut</a:t>
            </a:r>
            <a:r>
              <a:rPr lang="en-US" dirty="0" smtClean="0"/>
              <a:t> lore do </a:t>
            </a:r>
            <a:r>
              <a:rPr lang="en-US" dirty="0" err="1" smtClean="0"/>
              <a:t>consend</a:t>
            </a:r>
            <a:r>
              <a:rPr lang="en-US" dirty="0" smtClean="0"/>
              <a:t> </a:t>
            </a:r>
            <a:r>
              <a:rPr lang="en-US" dirty="0" err="1" smtClean="0"/>
              <a:t>enis</a:t>
            </a:r>
            <a:r>
              <a:rPr lang="en-US" dirty="0" smtClean="0"/>
              <a:t> </a:t>
            </a:r>
            <a:r>
              <a:rPr lang="en-US" dirty="0" err="1" smtClean="0"/>
              <a:t>augait</a:t>
            </a:r>
            <a:r>
              <a:rPr lang="en-US" dirty="0" smtClean="0"/>
              <a:t> </a:t>
            </a:r>
            <a:r>
              <a:rPr lang="en-US" dirty="0" err="1" smtClean="0"/>
              <a:t>utat</a:t>
            </a:r>
            <a:r>
              <a:rPr lang="en-US" dirty="0" smtClean="0"/>
              <a:t> </a:t>
            </a:r>
          </a:p>
          <a:p>
            <a:pPr lvl="0"/>
            <a:endParaRPr lang="en-US" dirty="0" smtClean="0"/>
          </a:p>
        </p:txBody>
      </p:sp>
      <p:sp>
        <p:nvSpPr>
          <p:cNvPr id="14" name="Text Placeholder 13"/>
          <p:cNvSpPr>
            <a:spLocks noGrp="1"/>
          </p:cNvSpPr>
          <p:nvPr>
            <p:ph type="body" sz="quarter" idx="14" hasCustomPrompt="1"/>
          </p:nvPr>
        </p:nvSpPr>
        <p:spPr>
          <a:xfrm>
            <a:off x="6341307" y="1183794"/>
            <a:ext cx="2200157" cy="435742"/>
          </a:xfrm>
          <a:prstGeom prst="rect">
            <a:avLst/>
          </a:prstGeom>
        </p:spPr>
        <p:txBody>
          <a:bodyPr vert="horz" lIns="91432" tIns="45716" rIns="91432" bIns="45716"/>
          <a:lstStyle>
            <a:lvl1pPr marL="0" indent="0">
              <a:lnSpc>
                <a:spcPts val="2500"/>
              </a:lnSpc>
              <a:spcBef>
                <a:spcPts val="1200"/>
              </a:spcBef>
              <a:spcAft>
                <a:spcPts val="400"/>
              </a:spcAft>
              <a:buFontTx/>
              <a:buNone/>
              <a:defRPr sz="1800" b="1" i="0">
                <a:solidFill>
                  <a:schemeClr val="tx2"/>
                </a:solidFill>
                <a:latin typeface="Calibri"/>
                <a:cs typeface="Calibri"/>
              </a:defRPr>
            </a:lvl1pPr>
            <a:lvl2pPr marL="182863" indent="-182863">
              <a:lnSpc>
                <a:spcPts val="1400"/>
              </a:lnSpc>
              <a:spcBef>
                <a:spcPts val="600"/>
              </a:spcBef>
              <a:buSzPct val="100000"/>
              <a:buFont typeface="Arial"/>
              <a:buChar char="•"/>
              <a:defRPr sz="1300">
                <a:latin typeface="Calibri Light"/>
              </a:defRPr>
            </a:lvl2pPr>
            <a:lvl3pPr>
              <a:defRPr sz="1800"/>
            </a:lvl3pPr>
            <a:lvl4pPr>
              <a:defRPr sz="1800"/>
            </a:lvl4pPr>
            <a:lvl5pPr>
              <a:defRPr sz="1800"/>
            </a:lvl5pPr>
          </a:lstStyle>
          <a:p>
            <a:pPr lvl="0"/>
            <a:r>
              <a:rPr lang="en-US" dirty="0" smtClean="0"/>
              <a:t>Headline</a:t>
            </a:r>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9" y="1175804"/>
            <a:ext cx="5040091" cy="439827"/>
          </a:xfrm>
          <a:prstGeom prst="rect">
            <a:avLst/>
          </a:prstGeom>
        </p:spPr>
        <p:txBody>
          <a:bodyPr vert="horz" lIns="91432" tIns="45716" rIns="91432" bIns="45716"/>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63" indent="-182863">
              <a:lnSpc>
                <a:spcPts val="1200"/>
              </a:lnSpc>
              <a:spcBef>
                <a:spcPts val="600"/>
              </a:spcBef>
              <a:buFont typeface="Arial"/>
              <a:buChar char="•"/>
              <a:defRPr sz="1300">
                <a:solidFill>
                  <a:schemeClr val="tx1"/>
                </a:solidFill>
              </a:defRPr>
            </a:lvl2pPr>
            <a:lvl3pPr marL="182863" indent="-182863">
              <a:lnSpc>
                <a:spcPts val="1200"/>
              </a:lnSpc>
              <a:spcBef>
                <a:spcPts val="600"/>
              </a:spcBef>
              <a:buFont typeface="Arial"/>
              <a:buChar char="•"/>
              <a:defRPr sz="1300">
                <a:solidFill>
                  <a:schemeClr val="tx1"/>
                </a:solidFill>
              </a:defRPr>
            </a:lvl3pPr>
            <a:lvl4pPr marL="182863" indent="-182863">
              <a:lnSpc>
                <a:spcPts val="1200"/>
              </a:lnSpc>
              <a:spcBef>
                <a:spcPts val="600"/>
              </a:spcBef>
              <a:buFont typeface="Arial"/>
              <a:buChar char="•"/>
              <a:defRPr sz="1300">
                <a:solidFill>
                  <a:schemeClr val="tx1"/>
                </a:solidFill>
              </a:defRPr>
            </a:lvl4pPr>
            <a:lvl5pPr marL="182863" indent="-182863">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dirty="0" smtClean="0">
                <a:solidFill>
                  <a:srgbClr val="A5A5A5"/>
                </a:solidFill>
              </a:rPr>
              <a:t> © 2016 se</a:t>
            </a:r>
            <a:r>
              <a:rPr lang="en-US" sz="600" kern="400" baseline="30000" dirty="0" smtClean="0">
                <a:solidFill>
                  <a:srgbClr val="A5A5A5"/>
                </a:solidFill>
              </a:rPr>
              <a:t>2</a:t>
            </a:r>
            <a:r>
              <a:rPr lang="en-US" sz="600" kern="400" dirty="0" smtClean="0">
                <a:solidFill>
                  <a:srgbClr val="A5A5A5"/>
                </a:solidFill>
              </a:rPr>
              <a:t> LLC, Inc.  Proprietary and Confidential Information </a:t>
            </a:r>
            <a:endParaRPr lang="en-US" sz="600" kern="400" dirty="0">
              <a:solidFill>
                <a:srgbClr val="A5A5A5"/>
              </a:solidFill>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solidFill>
                  <a:srgbClr val="A5A5A5"/>
                </a:solidFill>
              </a:rPr>
              <a:pPr/>
              <a:t>‹#›</a:t>
            </a:fld>
            <a:endParaRPr lang="en-US" dirty="0">
              <a:solidFill>
                <a:srgbClr val="A5A5A5"/>
              </a:solidFill>
            </a:endParaRPr>
          </a:p>
        </p:txBody>
      </p:sp>
      <p:sp>
        <p:nvSpPr>
          <p:cNvPr id="15" name="Text Placeholder 5"/>
          <p:cNvSpPr>
            <a:spLocks noGrp="1"/>
          </p:cNvSpPr>
          <p:nvPr>
            <p:ph type="body" sz="quarter" idx="17" hasCustomPrompt="1"/>
          </p:nvPr>
        </p:nvSpPr>
        <p:spPr>
          <a:xfrm>
            <a:off x="358030" y="1619539"/>
            <a:ext cx="5038206" cy="1307210"/>
          </a:xfrm>
          <a:prstGeom prst="rect">
            <a:avLst/>
          </a:prstGeom>
        </p:spPr>
        <p:txBody>
          <a:bodyPr vert="horz" lIns="91432" tIns="45716" rIns="91432" bIns="45716"/>
          <a:lstStyle>
            <a:lvl1pPr marL="182863" marR="0" indent="-182863" algn="l" defTabSz="457154" rtl="0" eaLnBrk="1" fontAlgn="auto" latinLnBrk="0" hangingPunct="1">
              <a:lnSpc>
                <a:spcPts val="1400"/>
              </a:lnSpc>
              <a:spcBef>
                <a:spcPts val="600"/>
              </a:spcBef>
              <a:spcAft>
                <a:spcPts val="0"/>
              </a:spcAft>
              <a:buClrTx/>
              <a:buSzTx/>
              <a:buFont typeface="Arial"/>
              <a:buChar char="•"/>
              <a:tabLst/>
              <a:defRPr sz="1300" baseline="0"/>
            </a:lvl1pPr>
            <a:lvl2pPr marL="182863" indent="-182863">
              <a:lnSpc>
                <a:spcPts val="1400"/>
              </a:lnSpc>
              <a:spcBef>
                <a:spcPts val="0"/>
              </a:spcBef>
              <a:spcAft>
                <a:spcPts val="800"/>
              </a:spcAft>
              <a:buFont typeface="Arial"/>
              <a:buChar char="•"/>
              <a:defRPr sz="1100"/>
            </a:lvl2pPr>
            <a:lvl3pPr marL="182863" indent="-182863">
              <a:lnSpc>
                <a:spcPts val="1400"/>
              </a:lnSpc>
              <a:spcBef>
                <a:spcPts val="0"/>
              </a:spcBef>
              <a:spcAft>
                <a:spcPts val="800"/>
              </a:spcAft>
              <a:buFont typeface="Arial"/>
              <a:buChar char="•"/>
              <a:defRPr sz="1100"/>
            </a:lvl3pPr>
            <a:lvl4pPr marL="182863" indent="-182863">
              <a:lnSpc>
                <a:spcPts val="1400"/>
              </a:lnSpc>
              <a:spcBef>
                <a:spcPts val="0"/>
              </a:spcBef>
              <a:spcAft>
                <a:spcPts val="800"/>
              </a:spcAft>
              <a:buFont typeface="Arial"/>
              <a:buChar char="•"/>
              <a:defRPr sz="1100"/>
            </a:lvl4pPr>
            <a:lvl5pPr marL="182863" indent="-182863">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 </a:t>
            </a:r>
            <a:r>
              <a:rPr lang="en-US" dirty="0" err="1" smtClean="0"/>
              <a:t>enisse</a:t>
            </a:r>
            <a:endParaRPr lang="en-US" dirty="0" smtClean="0"/>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r>
              <a:rPr lang="en-US" dirty="0" err="1" smtClean="0"/>
              <a:t>scilisi</a:t>
            </a:r>
            <a:endParaRPr lang="en-US" dirty="0" smtClean="0"/>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r>
              <a:rPr lang="en-US" dirty="0" err="1" smtClean="0"/>
              <a:t>feugiatet</a:t>
            </a:r>
            <a:endParaRPr lang="en-US" dirty="0" smtClean="0"/>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8" name="Picture 17" descr="SE2_noTAG_CLR_onWHITE_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18926408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924" y="222718"/>
            <a:ext cx="7350293" cy="499099"/>
          </a:xfrm>
          <a:prstGeom prst="rect">
            <a:avLst/>
          </a:prstGeom>
        </p:spPr>
        <p:txBody>
          <a:bodyPr vert="horz" lIns="91432" tIns="45716" rIns="91432" bIns="45716"/>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9" y="1175804"/>
            <a:ext cx="5040091" cy="439827"/>
          </a:xfrm>
          <a:prstGeom prst="rect">
            <a:avLst/>
          </a:prstGeom>
        </p:spPr>
        <p:txBody>
          <a:bodyPr vert="horz" lIns="91432" tIns="45716" rIns="91432" bIns="45716"/>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63" indent="-182863">
              <a:lnSpc>
                <a:spcPts val="1200"/>
              </a:lnSpc>
              <a:spcBef>
                <a:spcPts val="600"/>
              </a:spcBef>
              <a:buFont typeface="Arial"/>
              <a:buChar char="•"/>
              <a:defRPr sz="1300">
                <a:solidFill>
                  <a:schemeClr val="tx1"/>
                </a:solidFill>
              </a:defRPr>
            </a:lvl2pPr>
            <a:lvl3pPr marL="182863" indent="-182863">
              <a:lnSpc>
                <a:spcPts val="1200"/>
              </a:lnSpc>
              <a:spcBef>
                <a:spcPts val="600"/>
              </a:spcBef>
              <a:buFont typeface="Arial"/>
              <a:buChar char="•"/>
              <a:defRPr sz="1300">
                <a:solidFill>
                  <a:schemeClr val="tx1"/>
                </a:solidFill>
              </a:defRPr>
            </a:lvl3pPr>
            <a:lvl4pPr marL="182863" indent="-182863">
              <a:lnSpc>
                <a:spcPts val="1200"/>
              </a:lnSpc>
              <a:spcBef>
                <a:spcPts val="600"/>
              </a:spcBef>
              <a:buFont typeface="Arial"/>
              <a:buChar char="•"/>
              <a:defRPr sz="1300">
                <a:solidFill>
                  <a:schemeClr val="tx1"/>
                </a:solidFill>
              </a:defRPr>
            </a:lvl4pPr>
            <a:lvl5pPr marL="182863" indent="-182863">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dirty="0" smtClean="0">
                <a:solidFill>
                  <a:srgbClr val="A5A5A5"/>
                </a:solidFill>
              </a:rPr>
              <a:t> © 2016 se</a:t>
            </a:r>
            <a:r>
              <a:rPr lang="en-US" sz="600" kern="400" baseline="30000" dirty="0" smtClean="0">
                <a:solidFill>
                  <a:srgbClr val="A5A5A5"/>
                </a:solidFill>
              </a:rPr>
              <a:t>2</a:t>
            </a:r>
            <a:r>
              <a:rPr lang="en-US" sz="600" kern="400" dirty="0" smtClean="0">
                <a:solidFill>
                  <a:srgbClr val="A5A5A5"/>
                </a:solidFill>
              </a:rPr>
              <a:t> LLC, Inc.  Proprietary and Confidential Information </a:t>
            </a:r>
            <a:endParaRPr lang="en-US" sz="600" kern="400" dirty="0">
              <a:solidFill>
                <a:srgbClr val="A5A5A5"/>
              </a:solidFill>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solidFill>
                  <a:srgbClr val="A5A5A5"/>
                </a:solidFill>
              </a:rPr>
              <a:pPr/>
              <a:t>‹#›</a:t>
            </a:fld>
            <a:endParaRPr lang="en-US" dirty="0">
              <a:solidFill>
                <a:srgbClr val="A5A5A5"/>
              </a:solidFill>
            </a:endParaRPr>
          </a:p>
        </p:txBody>
      </p:sp>
      <p:sp>
        <p:nvSpPr>
          <p:cNvPr id="15" name="Text Placeholder 5"/>
          <p:cNvSpPr>
            <a:spLocks noGrp="1"/>
          </p:cNvSpPr>
          <p:nvPr>
            <p:ph type="body" sz="quarter" idx="17" hasCustomPrompt="1"/>
          </p:nvPr>
        </p:nvSpPr>
        <p:spPr>
          <a:xfrm>
            <a:off x="358030" y="1619539"/>
            <a:ext cx="5038206" cy="1307210"/>
          </a:xfrm>
          <a:prstGeom prst="rect">
            <a:avLst/>
          </a:prstGeom>
        </p:spPr>
        <p:txBody>
          <a:bodyPr vert="horz" lIns="91432" tIns="45716" rIns="91432" bIns="45716"/>
          <a:lstStyle>
            <a:lvl1pPr marL="182863" marR="0" indent="-182863" algn="l" defTabSz="457154" rtl="0" eaLnBrk="1" fontAlgn="auto" latinLnBrk="0" hangingPunct="1">
              <a:lnSpc>
                <a:spcPts val="1400"/>
              </a:lnSpc>
              <a:spcBef>
                <a:spcPts val="600"/>
              </a:spcBef>
              <a:spcAft>
                <a:spcPts val="0"/>
              </a:spcAft>
              <a:buClrTx/>
              <a:buSzTx/>
              <a:buFont typeface="Arial"/>
              <a:buChar char="•"/>
              <a:tabLst/>
              <a:defRPr sz="1300" baseline="0"/>
            </a:lvl1pPr>
            <a:lvl2pPr marL="182863" indent="-182863">
              <a:lnSpc>
                <a:spcPts val="1400"/>
              </a:lnSpc>
              <a:spcBef>
                <a:spcPts val="0"/>
              </a:spcBef>
              <a:spcAft>
                <a:spcPts val="800"/>
              </a:spcAft>
              <a:buFont typeface="Arial"/>
              <a:buChar char="•"/>
              <a:defRPr sz="1100"/>
            </a:lvl2pPr>
            <a:lvl3pPr marL="182863" indent="-182863">
              <a:lnSpc>
                <a:spcPts val="1400"/>
              </a:lnSpc>
              <a:spcBef>
                <a:spcPts val="0"/>
              </a:spcBef>
              <a:spcAft>
                <a:spcPts val="800"/>
              </a:spcAft>
              <a:buFont typeface="Arial"/>
              <a:buChar char="•"/>
              <a:defRPr sz="1100"/>
            </a:lvl3pPr>
            <a:lvl4pPr marL="182863" indent="-182863">
              <a:lnSpc>
                <a:spcPts val="1400"/>
              </a:lnSpc>
              <a:spcBef>
                <a:spcPts val="0"/>
              </a:spcBef>
              <a:spcAft>
                <a:spcPts val="800"/>
              </a:spcAft>
              <a:buFont typeface="Arial"/>
              <a:buChar char="•"/>
              <a:defRPr sz="1100"/>
            </a:lvl4pPr>
            <a:lvl5pPr marL="182863" indent="-182863">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 </a:t>
            </a:r>
            <a:r>
              <a:rPr lang="en-US" dirty="0" err="1" smtClean="0"/>
              <a:t>enisse</a:t>
            </a:r>
            <a:endParaRPr lang="en-US" dirty="0" smtClean="0"/>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r>
              <a:rPr lang="en-US" dirty="0" err="1" smtClean="0"/>
              <a:t>scilisi</a:t>
            </a:r>
            <a:endParaRPr lang="en-US" dirty="0" smtClean="0"/>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r>
              <a:rPr lang="en-US" dirty="0" err="1" smtClean="0"/>
              <a:t>feugiatet</a:t>
            </a:r>
            <a:endParaRPr lang="en-US" dirty="0" smtClean="0"/>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0" name="Picture 9" descr="SE2_noTAG_CLR_onWHITE_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6159811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pic>
        <p:nvPicPr>
          <p:cNvPr id="4" name="Picture 3" descr="SE2_PowerPoint_SectionBkgd2.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Box 6"/>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8" name="Straight Connector 7"/>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2593495" y="3257900"/>
            <a:ext cx="6118753" cy="759582"/>
          </a:xfrm>
          <a:prstGeom prst="rect">
            <a:avLst/>
          </a:prstGeom>
        </p:spPr>
        <p:txBody>
          <a:bodyPr lIns="91432" tIns="45716" rIns="91432" bIns="45716">
            <a:noAutofit/>
          </a:bodyPr>
          <a:lstStyle>
            <a:lvl1pPr algn="l">
              <a:defRPr sz="4500" b="0" i="0" kern="800">
                <a:latin typeface="+mn-lt"/>
              </a:defRPr>
            </a:lvl1pPr>
          </a:lstStyle>
          <a:p>
            <a:r>
              <a:rPr lang="en-US" dirty="0" smtClean="0"/>
              <a:t>Section Title Slide</a:t>
            </a:r>
            <a:endParaRPr lang="en-US" dirty="0"/>
          </a:p>
        </p:txBody>
      </p:sp>
      <p:sp>
        <p:nvSpPr>
          <p:cNvPr id="6"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pPr/>
              <a:t>‹#›</a:t>
            </a:fld>
            <a:endParaRPr lang="en-US" dirty="0"/>
          </a:p>
        </p:txBody>
      </p:sp>
      <p:pic>
        <p:nvPicPr>
          <p:cNvPr id="10" name="Picture 9" descr="SE2_w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0611" y="3464852"/>
            <a:ext cx="1261872" cy="620545"/>
          </a:xfrm>
          <a:prstGeom prst="rect">
            <a:avLst/>
          </a:prstGeom>
        </p:spPr>
      </p:pic>
    </p:spTree>
    <p:extLst>
      <p:ext uri="{BB962C8B-B14F-4D97-AF65-F5344CB8AC3E}">
        <p14:creationId xmlns:p14="http://schemas.microsoft.com/office/powerpoint/2010/main" val="47423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Example 1">
    <p:spTree>
      <p:nvGrpSpPr>
        <p:cNvPr id="1" name=""/>
        <p:cNvGrpSpPr/>
        <p:nvPr/>
      </p:nvGrpSpPr>
      <p:grpSpPr>
        <a:xfrm>
          <a:off x="0" y="0"/>
          <a:ext cx="0" cy="0"/>
          <a:chOff x="0" y="0"/>
          <a:chExt cx="0" cy="0"/>
        </a:xfrm>
      </p:grpSpPr>
      <p:graphicFrame>
        <p:nvGraphicFramePr>
          <p:cNvPr id="29" name="Chart 28"/>
          <p:cNvGraphicFramePr/>
          <p:nvPr>
            <p:extLst>
              <p:ext uri="{D42A27DB-BD31-4B8C-83A1-F6EECF244321}">
                <p14:modId xmlns:p14="http://schemas.microsoft.com/office/powerpoint/2010/main" val="680840655"/>
              </p:ext>
            </p:extLst>
          </p:nvPr>
        </p:nvGraphicFramePr>
        <p:xfrm>
          <a:off x="5006911" y="1083948"/>
          <a:ext cx="4021667" cy="410633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hasCustomPrompt="1"/>
          </p:nvPr>
        </p:nvSpPr>
        <p:spPr>
          <a:xfrm>
            <a:off x="371924" y="222718"/>
            <a:ext cx="7350293" cy="499099"/>
          </a:xfrm>
          <a:prstGeom prst="rect">
            <a:avLst/>
          </a:prstGeom>
        </p:spPr>
        <p:txBody>
          <a:bodyPr vert="horz" lIns="91432" tIns="45716" rIns="91432" bIns="45716"/>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7" y="1175804"/>
            <a:ext cx="4215855" cy="439827"/>
          </a:xfrm>
          <a:prstGeom prst="rect">
            <a:avLst/>
          </a:prstGeom>
        </p:spPr>
        <p:txBody>
          <a:bodyPr vert="horz" lIns="91432" tIns="45716" rIns="91432" bIns="45716"/>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63" indent="-182863">
              <a:lnSpc>
                <a:spcPts val="1200"/>
              </a:lnSpc>
              <a:spcBef>
                <a:spcPts val="600"/>
              </a:spcBef>
              <a:buFont typeface="Arial"/>
              <a:buChar char="•"/>
              <a:defRPr sz="1300">
                <a:solidFill>
                  <a:schemeClr val="tx1"/>
                </a:solidFill>
              </a:defRPr>
            </a:lvl2pPr>
            <a:lvl3pPr marL="182863" indent="-182863">
              <a:lnSpc>
                <a:spcPts val="1200"/>
              </a:lnSpc>
              <a:spcBef>
                <a:spcPts val="600"/>
              </a:spcBef>
              <a:buFont typeface="Arial"/>
              <a:buChar char="•"/>
              <a:defRPr sz="1300">
                <a:solidFill>
                  <a:schemeClr val="tx1"/>
                </a:solidFill>
              </a:defRPr>
            </a:lvl3pPr>
            <a:lvl4pPr marL="182863" indent="-182863">
              <a:lnSpc>
                <a:spcPts val="1200"/>
              </a:lnSpc>
              <a:spcBef>
                <a:spcPts val="600"/>
              </a:spcBef>
              <a:buFont typeface="Arial"/>
              <a:buChar char="•"/>
              <a:defRPr sz="1300">
                <a:solidFill>
                  <a:schemeClr val="tx1"/>
                </a:solidFill>
              </a:defRPr>
            </a:lvl4pPr>
            <a:lvl5pPr marL="182863" indent="-182863">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dirty="0" smtClean="0">
                <a:solidFill>
                  <a:srgbClr val="A5A5A5"/>
                </a:solidFill>
              </a:rPr>
              <a:t> © 2016 se</a:t>
            </a:r>
            <a:r>
              <a:rPr lang="en-US" sz="600" kern="400" baseline="30000" dirty="0" smtClean="0">
                <a:solidFill>
                  <a:srgbClr val="A5A5A5"/>
                </a:solidFill>
              </a:rPr>
              <a:t>2</a:t>
            </a:r>
            <a:r>
              <a:rPr lang="en-US" sz="600" kern="400" dirty="0" smtClean="0">
                <a:solidFill>
                  <a:srgbClr val="A5A5A5"/>
                </a:solidFill>
              </a:rPr>
              <a:t> LLC, Inc.  Proprietary and Confidential Information </a:t>
            </a:r>
            <a:endParaRPr lang="en-US" sz="600" kern="400" dirty="0">
              <a:solidFill>
                <a:srgbClr val="A5A5A5"/>
              </a:solidFill>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800">
                <a:solidFill>
                  <a:schemeClr val="accent6"/>
                </a:solidFill>
              </a:defRPr>
            </a:lvl1pPr>
          </a:lstStyle>
          <a:p>
            <a:fld id="{AF88E988-FB04-AB4E-BE5A-59F242AF7F7A}" type="slidenum">
              <a:rPr lang="en-US" smtClean="0">
                <a:solidFill>
                  <a:srgbClr val="A5A5A5"/>
                </a:solidFill>
              </a:rPr>
              <a:pPr/>
              <a:t>‹#›</a:t>
            </a:fld>
            <a:endParaRPr lang="en-US" dirty="0">
              <a:solidFill>
                <a:srgbClr val="A5A5A5"/>
              </a:solidFill>
            </a:endParaRPr>
          </a:p>
        </p:txBody>
      </p:sp>
      <p:sp>
        <p:nvSpPr>
          <p:cNvPr id="15" name="Text Placeholder 5"/>
          <p:cNvSpPr>
            <a:spLocks noGrp="1"/>
          </p:cNvSpPr>
          <p:nvPr>
            <p:ph type="body" sz="quarter" idx="17" hasCustomPrompt="1"/>
          </p:nvPr>
        </p:nvSpPr>
        <p:spPr>
          <a:xfrm>
            <a:off x="358030" y="1619539"/>
            <a:ext cx="4213970" cy="1307210"/>
          </a:xfrm>
          <a:prstGeom prst="rect">
            <a:avLst/>
          </a:prstGeom>
        </p:spPr>
        <p:txBody>
          <a:bodyPr vert="horz" lIns="91432" tIns="45716" rIns="91432" bIns="45716"/>
          <a:lstStyle>
            <a:lvl1pPr marL="182863" marR="0" indent="-182863" algn="l" defTabSz="457154" rtl="0" eaLnBrk="1" fontAlgn="auto" latinLnBrk="0" hangingPunct="1">
              <a:lnSpc>
                <a:spcPts val="1400"/>
              </a:lnSpc>
              <a:spcBef>
                <a:spcPts val="600"/>
              </a:spcBef>
              <a:spcAft>
                <a:spcPts val="0"/>
              </a:spcAft>
              <a:buClrTx/>
              <a:buSzTx/>
              <a:buFont typeface="Arial"/>
              <a:buChar char="•"/>
              <a:tabLst/>
              <a:defRPr sz="1300" baseline="0"/>
            </a:lvl1pPr>
            <a:lvl2pPr marL="182863" indent="-182863">
              <a:lnSpc>
                <a:spcPts val="1400"/>
              </a:lnSpc>
              <a:spcBef>
                <a:spcPts val="0"/>
              </a:spcBef>
              <a:spcAft>
                <a:spcPts val="800"/>
              </a:spcAft>
              <a:buFont typeface="Arial"/>
              <a:buChar char="•"/>
              <a:defRPr sz="1100"/>
            </a:lvl2pPr>
            <a:lvl3pPr marL="182863" indent="-182863">
              <a:lnSpc>
                <a:spcPts val="1400"/>
              </a:lnSpc>
              <a:spcBef>
                <a:spcPts val="0"/>
              </a:spcBef>
              <a:spcAft>
                <a:spcPts val="800"/>
              </a:spcAft>
              <a:buFont typeface="Arial"/>
              <a:buChar char="•"/>
              <a:defRPr sz="1100"/>
            </a:lvl3pPr>
            <a:lvl4pPr marL="182863" indent="-182863">
              <a:lnSpc>
                <a:spcPts val="1400"/>
              </a:lnSpc>
              <a:spcBef>
                <a:spcPts val="0"/>
              </a:spcBef>
              <a:spcAft>
                <a:spcPts val="800"/>
              </a:spcAft>
              <a:buFont typeface="Arial"/>
              <a:buChar char="•"/>
              <a:defRPr sz="1100"/>
            </a:lvl4pPr>
            <a:lvl5pPr marL="182863" indent="-182863">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a:t>
            </a:r>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1" name="Picture 10" descr="SE2_no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362565891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Example 2">
    <p:spTree>
      <p:nvGrpSpPr>
        <p:cNvPr id="1" name=""/>
        <p:cNvGrpSpPr/>
        <p:nvPr/>
      </p:nvGrpSpPr>
      <p:grpSpPr>
        <a:xfrm>
          <a:off x="0" y="0"/>
          <a:ext cx="0" cy="0"/>
          <a:chOff x="0" y="0"/>
          <a:chExt cx="0" cy="0"/>
        </a:xfrm>
      </p:grpSpPr>
      <p:graphicFrame>
        <p:nvGraphicFramePr>
          <p:cNvPr id="11" name="Chart 10"/>
          <p:cNvGraphicFramePr/>
          <p:nvPr>
            <p:extLst>
              <p:ext uri="{D42A27DB-BD31-4B8C-83A1-F6EECF244321}">
                <p14:modId xmlns:p14="http://schemas.microsoft.com/office/powerpoint/2010/main" val="1476358470"/>
              </p:ext>
            </p:extLst>
          </p:nvPr>
        </p:nvGraphicFramePr>
        <p:xfrm>
          <a:off x="5006908" y="1071878"/>
          <a:ext cx="4597400" cy="4110567"/>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hasCustomPrompt="1"/>
          </p:nvPr>
        </p:nvSpPr>
        <p:spPr>
          <a:xfrm>
            <a:off x="371924" y="222718"/>
            <a:ext cx="7350293" cy="499099"/>
          </a:xfrm>
          <a:prstGeom prst="rect">
            <a:avLst/>
          </a:prstGeom>
        </p:spPr>
        <p:txBody>
          <a:bodyPr vert="horz" lIns="91432" tIns="45716" rIns="91432" bIns="45716"/>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7" y="1175804"/>
            <a:ext cx="4215855" cy="439827"/>
          </a:xfrm>
          <a:prstGeom prst="rect">
            <a:avLst/>
          </a:prstGeom>
        </p:spPr>
        <p:txBody>
          <a:bodyPr vert="horz" lIns="91432" tIns="45716" rIns="91432" bIns="45716"/>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63" indent="-182863">
              <a:lnSpc>
                <a:spcPts val="1200"/>
              </a:lnSpc>
              <a:spcBef>
                <a:spcPts val="600"/>
              </a:spcBef>
              <a:buFont typeface="Arial"/>
              <a:buChar char="•"/>
              <a:defRPr sz="1300">
                <a:solidFill>
                  <a:schemeClr val="tx1"/>
                </a:solidFill>
              </a:defRPr>
            </a:lvl2pPr>
            <a:lvl3pPr marL="182863" indent="-182863">
              <a:lnSpc>
                <a:spcPts val="1200"/>
              </a:lnSpc>
              <a:spcBef>
                <a:spcPts val="600"/>
              </a:spcBef>
              <a:buFont typeface="Arial"/>
              <a:buChar char="•"/>
              <a:defRPr sz="1300">
                <a:solidFill>
                  <a:schemeClr val="tx1"/>
                </a:solidFill>
              </a:defRPr>
            </a:lvl3pPr>
            <a:lvl4pPr marL="182863" indent="-182863">
              <a:lnSpc>
                <a:spcPts val="1200"/>
              </a:lnSpc>
              <a:spcBef>
                <a:spcPts val="600"/>
              </a:spcBef>
              <a:buFont typeface="Arial"/>
              <a:buChar char="•"/>
              <a:defRPr sz="1300">
                <a:solidFill>
                  <a:schemeClr val="tx1"/>
                </a:solidFill>
              </a:defRPr>
            </a:lvl4pPr>
            <a:lvl5pPr marL="182863" indent="-182863">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dirty="0" smtClean="0">
                <a:solidFill>
                  <a:srgbClr val="A5A5A5"/>
                </a:solidFill>
              </a:rPr>
              <a:t> © 2016 se</a:t>
            </a:r>
            <a:r>
              <a:rPr lang="en-US" sz="600" kern="400" baseline="30000" dirty="0" smtClean="0">
                <a:solidFill>
                  <a:srgbClr val="A5A5A5"/>
                </a:solidFill>
              </a:rPr>
              <a:t>2</a:t>
            </a:r>
            <a:r>
              <a:rPr lang="en-US" sz="600" kern="400" dirty="0" smtClean="0">
                <a:solidFill>
                  <a:srgbClr val="A5A5A5"/>
                </a:solidFill>
              </a:rPr>
              <a:t> LLC, Inc.  Proprietary and Confidential Information </a:t>
            </a:r>
            <a:endParaRPr lang="en-US" sz="600" kern="400" dirty="0">
              <a:solidFill>
                <a:srgbClr val="A5A5A5"/>
              </a:solidFill>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800">
                <a:solidFill>
                  <a:schemeClr val="accent6"/>
                </a:solidFill>
              </a:defRPr>
            </a:lvl1pPr>
          </a:lstStyle>
          <a:p>
            <a:fld id="{AF88E988-FB04-AB4E-BE5A-59F242AF7F7A}" type="slidenum">
              <a:rPr lang="en-US" smtClean="0">
                <a:solidFill>
                  <a:srgbClr val="A5A5A5"/>
                </a:solidFill>
              </a:rPr>
              <a:pPr/>
              <a:t>‹#›</a:t>
            </a:fld>
            <a:endParaRPr lang="en-US" dirty="0">
              <a:solidFill>
                <a:srgbClr val="A5A5A5"/>
              </a:solidFill>
            </a:endParaRPr>
          </a:p>
        </p:txBody>
      </p:sp>
      <p:sp>
        <p:nvSpPr>
          <p:cNvPr id="15" name="Text Placeholder 5"/>
          <p:cNvSpPr>
            <a:spLocks noGrp="1"/>
          </p:cNvSpPr>
          <p:nvPr>
            <p:ph type="body" sz="quarter" idx="17" hasCustomPrompt="1"/>
          </p:nvPr>
        </p:nvSpPr>
        <p:spPr>
          <a:xfrm>
            <a:off x="358030" y="1619539"/>
            <a:ext cx="4213970" cy="1307210"/>
          </a:xfrm>
          <a:prstGeom prst="rect">
            <a:avLst/>
          </a:prstGeom>
        </p:spPr>
        <p:txBody>
          <a:bodyPr vert="horz" lIns="91432" tIns="45716" rIns="91432" bIns="45716"/>
          <a:lstStyle>
            <a:lvl1pPr marL="182863" marR="0" indent="-182863" algn="l" defTabSz="457154" rtl="0" eaLnBrk="1" fontAlgn="auto" latinLnBrk="0" hangingPunct="1">
              <a:lnSpc>
                <a:spcPts val="1400"/>
              </a:lnSpc>
              <a:spcBef>
                <a:spcPts val="600"/>
              </a:spcBef>
              <a:spcAft>
                <a:spcPts val="0"/>
              </a:spcAft>
              <a:buClrTx/>
              <a:buSzTx/>
              <a:buFont typeface="Arial"/>
              <a:buChar char="•"/>
              <a:tabLst/>
              <a:defRPr sz="1300" baseline="0"/>
            </a:lvl1pPr>
            <a:lvl2pPr marL="182863" indent="-182863">
              <a:lnSpc>
                <a:spcPts val="1400"/>
              </a:lnSpc>
              <a:spcBef>
                <a:spcPts val="0"/>
              </a:spcBef>
              <a:spcAft>
                <a:spcPts val="800"/>
              </a:spcAft>
              <a:buFont typeface="Arial"/>
              <a:buChar char="•"/>
              <a:defRPr sz="1100"/>
            </a:lvl2pPr>
            <a:lvl3pPr marL="182863" indent="-182863">
              <a:lnSpc>
                <a:spcPts val="1400"/>
              </a:lnSpc>
              <a:spcBef>
                <a:spcPts val="0"/>
              </a:spcBef>
              <a:spcAft>
                <a:spcPts val="800"/>
              </a:spcAft>
              <a:buFont typeface="Arial"/>
              <a:buChar char="•"/>
              <a:defRPr sz="1100"/>
            </a:lvl3pPr>
            <a:lvl4pPr marL="182863" indent="-182863">
              <a:lnSpc>
                <a:spcPts val="1400"/>
              </a:lnSpc>
              <a:spcBef>
                <a:spcPts val="0"/>
              </a:spcBef>
              <a:spcAft>
                <a:spcPts val="800"/>
              </a:spcAft>
              <a:buFont typeface="Arial"/>
              <a:buChar char="•"/>
              <a:defRPr sz="1100"/>
            </a:lvl4pPr>
            <a:lvl5pPr marL="182863" indent="-182863">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a:t>
            </a:r>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2" name="Picture 11" descr="SE2_no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34850514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spTree>
      <p:nvGrpSpPr>
        <p:cNvPr id="1" name=""/>
        <p:cNvGrpSpPr/>
        <p:nvPr/>
      </p:nvGrpSpPr>
      <p:grpSpPr>
        <a:xfrm>
          <a:off x="0" y="0"/>
          <a:ext cx="0" cy="0"/>
          <a:chOff x="0" y="0"/>
          <a:chExt cx="0" cy="0"/>
        </a:xfrm>
      </p:grpSpPr>
      <p:pic>
        <p:nvPicPr>
          <p:cNvPr id="5" name="Picture 4" descr="SE2_PowerPoint_EndBkgd.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Box 6"/>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dirty="0" smtClean="0">
                <a:solidFill>
                  <a:srgbClr val="A5A5A5"/>
                </a:solidFill>
              </a:rPr>
              <a:t> © 2016 se</a:t>
            </a:r>
            <a:r>
              <a:rPr lang="en-US" sz="600" kern="400" baseline="30000" dirty="0" smtClean="0">
                <a:solidFill>
                  <a:srgbClr val="A5A5A5"/>
                </a:solidFill>
              </a:rPr>
              <a:t>2</a:t>
            </a:r>
            <a:r>
              <a:rPr lang="en-US" sz="600" kern="400" dirty="0" smtClean="0">
                <a:solidFill>
                  <a:srgbClr val="A5A5A5"/>
                </a:solidFill>
              </a:rPr>
              <a:t> LLC, Inc.  Proprietary and Confidential Information </a:t>
            </a:r>
            <a:endParaRPr lang="en-US" sz="600" kern="400" dirty="0">
              <a:solidFill>
                <a:srgbClr val="A5A5A5"/>
              </a:solidFill>
            </a:endParaRPr>
          </a:p>
        </p:txBody>
      </p:sp>
      <p:cxnSp>
        <p:nvCxnSpPr>
          <p:cNvPr id="8" name="Straight Connector 7"/>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6089430" y="3257900"/>
            <a:ext cx="2744975" cy="759582"/>
          </a:xfrm>
          <a:prstGeom prst="rect">
            <a:avLst/>
          </a:prstGeom>
        </p:spPr>
        <p:txBody>
          <a:bodyPr lIns="91432" tIns="45716" rIns="91432" bIns="45716">
            <a:noAutofit/>
          </a:bodyPr>
          <a:lstStyle>
            <a:lvl1pPr algn="l">
              <a:defRPr sz="4500" b="0" i="0" kern="800">
                <a:latin typeface="+mn-lt"/>
              </a:defRPr>
            </a:lvl1pPr>
          </a:lstStyle>
          <a:p>
            <a:r>
              <a:rPr lang="en-US" dirty="0" smtClean="0"/>
              <a:t>Thank You.</a:t>
            </a:r>
            <a:endParaRPr lang="en-US" dirty="0"/>
          </a:p>
        </p:txBody>
      </p:sp>
      <p:sp>
        <p:nvSpPr>
          <p:cNvPr id="6"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solidFill>
                  <a:srgbClr val="A5A5A5"/>
                </a:solidFill>
              </a:rPr>
              <a:pPr/>
              <a:t>‹#›</a:t>
            </a:fld>
            <a:endParaRPr lang="en-US" dirty="0">
              <a:solidFill>
                <a:srgbClr val="A5A5A5"/>
              </a:solidFill>
            </a:endParaRPr>
          </a:p>
        </p:txBody>
      </p:sp>
      <p:pic>
        <p:nvPicPr>
          <p:cNvPr id="10" name="Picture 9" descr="SE2_w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72000" y="3464852"/>
            <a:ext cx="1261872" cy="620545"/>
          </a:xfrm>
          <a:prstGeom prst="rect">
            <a:avLst/>
          </a:prstGeom>
        </p:spPr>
      </p:pic>
    </p:spTree>
    <p:extLst>
      <p:ext uri="{BB962C8B-B14F-4D97-AF65-F5344CB8AC3E}">
        <p14:creationId xmlns:p14="http://schemas.microsoft.com/office/powerpoint/2010/main" val="42930262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pic>
        <p:nvPicPr>
          <p:cNvPr id="3" name="Picture 2" descr="SE2_PowerPoint_SectionBkgd3.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Box 6"/>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SE2 Holdings, Inc.  Proprietary and Confidential Information </a:t>
            </a:r>
            <a:endParaRPr lang="en-US" sz="600" kern="400" spc="0" dirty="0">
              <a:solidFill>
                <a:schemeClr val="accent6"/>
              </a:solidFill>
            </a:endParaRPr>
          </a:p>
        </p:txBody>
      </p:sp>
      <p:cxnSp>
        <p:nvCxnSpPr>
          <p:cNvPr id="8" name="Straight Connector 7"/>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2593495" y="3257900"/>
            <a:ext cx="6118753" cy="759582"/>
          </a:xfrm>
          <a:prstGeom prst="rect">
            <a:avLst/>
          </a:prstGeom>
        </p:spPr>
        <p:txBody>
          <a:bodyPr lIns="91432" tIns="45716" rIns="91432" bIns="45716">
            <a:noAutofit/>
          </a:bodyPr>
          <a:lstStyle>
            <a:lvl1pPr algn="l">
              <a:defRPr sz="4500" b="0" i="0" kern="800">
                <a:latin typeface="+mn-lt"/>
              </a:defRPr>
            </a:lvl1pPr>
          </a:lstStyle>
          <a:p>
            <a:r>
              <a:rPr lang="en-US" dirty="0" smtClean="0"/>
              <a:t>Section Title Slide</a:t>
            </a:r>
            <a:endParaRPr lang="en-US" dirty="0"/>
          </a:p>
        </p:txBody>
      </p:sp>
      <p:sp>
        <p:nvSpPr>
          <p:cNvPr id="6"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pPr/>
              <a:t>‹#›</a:t>
            </a:fld>
            <a:endParaRPr lang="en-US" dirty="0"/>
          </a:p>
        </p:txBody>
      </p:sp>
      <p:pic>
        <p:nvPicPr>
          <p:cNvPr id="10" name="Picture 9" descr="SE2_w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0611" y="3464852"/>
            <a:ext cx="1261872" cy="620545"/>
          </a:xfrm>
          <a:prstGeom prst="rect">
            <a:avLst/>
          </a:prstGeom>
        </p:spPr>
      </p:pic>
    </p:spTree>
    <p:extLst>
      <p:ext uri="{BB962C8B-B14F-4D97-AF65-F5344CB8AC3E}">
        <p14:creationId xmlns:p14="http://schemas.microsoft.com/office/powerpoint/2010/main" val="1901430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4">
    <p:spTree>
      <p:nvGrpSpPr>
        <p:cNvPr id="1" name=""/>
        <p:cNvGrpSpPr/>
        <p:nvPr/>
      </p:nvGrpSpPr>
      <p:grpSpPr>
        <a:xfrm>
          <a:off x="0" y="0"/>
          <a:ext cx="0" cy="0"/>
          <a:chOff x="0" y="0"/>
          <a:chExt cx="0" cy="0"/>
        </a:xfrm>
      </p:grpSpPr>
      <p:pic>
        <p:nvPicPr>
          <p:cNvPr id="4" name="Picture 3" descr="SE2_PowerPoint_SectionBkgd4.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Box 6"/>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8" name="Straight Connector 7"/>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2593495" y="3257900"/>
            <a:ext cx="6118753" cy="759582"/>
          </a:xfrm>
          <a:prstGeom prst="rect">
            <a:avLst/>
          </a:prstGeom>
        </p:spPr>
        <p:txBody>
          <a:bodyPr lIns="91432" tIns="45716" rIns="91432" bIns="45716">
            <a:noAutofit/>
          </a:bodyPr>
          <a:lstStyle>
            <a:lvl1pPr algn="l">
              <a:defRPr sz="4500" b="0" i="0" kern="800">
                <a:latin typeface="+mn-lt"/>
              </a:defRPr>
            </a:lvl1pPr>
          </a:lstStyle>
          <a:p>
            <a:r>
              <a:rPr lang="en-US" dirty="0" smtClean="0"/>
              <a:t>Section Title Slide</a:t>
            </a:r>
            <a:endParaRPr lang="en-US" dirty="0"/>
          </a:p>
        </p:txBody>
      </p:sp>
      <p:sp>
        <p:nvSpPr>
          <p:cNvPr id="6"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pPr/>
              <a:t>‹#›</a:t>
            </a:fld>
            <a:endParaRPr lang="en-US" dirty="0"/>
          </a:p>
        </p:txBody>
      </p:sp>
      <p:pic>
        <p:nvPicPr>
          <p:cNvPr id="10" name="Picture 9" descr="SE2_w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0611" y="3464852"/>
            <a:ext cx="1261872" cy="620545"/>
          </a:xfrm>
          <a:prstGeom prst="rect">
            <a:avLst/>
          </a:prstGeom>
        </p:spPr>
      </p:pic>
    </p:spTree>
    <p:extLst>
      <p:ext uri="{BB962C8B-B14F-4D97-AF65-F5344CB8AC3E}">
        <p14:creationId xmlns:p14="http://schemas.microsoft.com/office/powerpoint/2010/main" val="226437819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5">
    <p:spTree>
      <p:nvGrpSpPr>
        <p:cNvPr id="1" name=""/>
        <p:cNvGrpSpPr/>
        <p:nvPr/>
      </p:nvGrpSpPr>
      <p:grpSpPr>
        <a:xfrm>
          <a:off x="0" y="0"/>
          <a:ext cx="0" cy="0"/>
          <a:chOff x="0" y="0"/>
          <a:chExt cx="0" cy="0"/>
        </a:xfrm>
      </p:grpSpPr>
      <p:pic>
        <p:nvPicPr>
          <p:cNvPr id="3" name="Picture 2" descr="SE2_PowerPoint_SectionBkgd5.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Box 6"/>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8" name="Straight Connector 7"/>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2593495" y="3257900"/>
            <a:ext cx="6118753" cy="759582"/>
          </a:xfrm>
          <a:prstGeom prst="rect">
            <a:avLst/>
          </a:prstGeom>
        </p:spPr>
        <p:txBody>
          <a:bodyPr lIns="91432" tIns="45716" rIns="91432" bIns="45716">
            <a:noAutofit/>
          </a:bodyPr>
          <a:lstStyle>
            <a:lvl1pPr algn="l">
              <a:defRPr sz="4500" b="0" i="0" kern="800">
                <a:latin typeface="+mn-lt"/>
              </a:defRPr>
            </a:lvl1pPr>
          </a:lstStyle>
          <a:p>
            <a:r>
              <a:rPr lang="en-US" dirty="0" smtClean="0"/>
              <a:t>Section Title Slide</a:t>
            </a:r>
            <a:endParaRPr lang="en-US" dirty="0"/>
          </a:p>
        </p:txBody>
      </p:sp>
      <p:sp>
        <p:nvSpPr>
          <p:cNvPr id="6"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pPr/>
              <a:t>‹#›</a:t>
            </a:fld>
            <a:endParaRPr lang="en-US" dirty="0"/>
          </a:p>
        </p:txBody>
      </p:sp>
      <p:pic>
        <p:nvPicPr>
          <p:cNvPr id="10" name="Picture 9" descr="SE2_wTAG_CLR_onWHITE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0611" y="3464852"/>
            <a:ext cx="1261872" cy="620545"/>
          </a:xfrm>
          <a:prstGeom prst="rect">
            <a:avLst/>
          </a:prstGeom>
        </p:spPr>
      </p:pic>
    </p:spTree>
    <p:extLst>
      <p:ext uri="{BB962C8B-B14F-4D97-AF65-F5344CB8AC3E}">
        <p14:creationId xmlns:p14="http://schemas.microsoft.com/office/powerpoint/2010/main" val="37735603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924" y="222718"/>
            <a:ext cx="7350293" cy="499099"/>
          </a:xfrm>
          <a:prstGeom prst="rect">
            <a:avLst/>
          </a:prstGeom>
        </p:spPr>
        <p:txBody>
          <a:bodyPr vert="horz" lIns="91432" tIns="45716" rIns="91432" bIns="45716"/>
          <a:lstStyle>
            <a:lvl1pPr algn="l">
              <a:defRPr sz="2700" b="0" i="0">
                <a:latin typeface="Calibri"/>
                <a:cs typeface="Calibri"/>
              </a:defRPr>
            </a:lvl1pPr>
          </a:lstStyle>
          <a:p>
            <a:r>
              <a:rPr lang="en-US" dirty="0" smtClean="0"/>
              <a:t>Slide Title: </a:t>
            </a:r>
            <a:r>
              <a:rPr lang="en-US" dirty="0" err="1" smtClean="0"/>
              <a:t>Lorem</a:t>
            </a:r>
            <a:r>
              <a:rPr lang="en-US" dirty="0" smtClean="0"/>
              <a:t> </a:t>
            </a:r>
            <a:r>
              <a:rPr lang="en-US" dirty="0" err="1" smtClean="0"/>
              <a:t>Ipsum</a:t>
            </a:r>
            <a:r>
              <a:rPr lang="en-US" dirty="0" smtClean="0"/>
              <a:t> </a:t>
            </a:r>
            <a:r>
              <a:rPr lang="en-US" dirty="0" err="1" smtClean="0"/>
              <a:t>Dolore</a:t>
            </a:r>
            <a:r>
              <a:rPr lang="en-US" dirty="0" smtClean="0"/>
              <a:t> </a:t>
            </a:r>
            <a:r>
              <a:rPr lang="en-US" dirty="0" err="1" smtClean="0"/>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5" hasCustomPrompt="1"/>
          </p:nvPr>
        </p:nvSpPr>
        <p:spPr>
          <a:xfrm>
            <a:off x="356149" y="1175804"/>
            <a:ext cx="5040091" cy="439827"/>
          </a:xfrm>
          <a:prstGeom prst="rect">
            <a:avLst/>
          </a:prstGeom>
        </p:spPr>
        <p:txBody>
          <a:bodyPr vert="horz" lIns="91432" tIns="45716" rIns="91432" bIns="45716"/>
          <a:lstStyle>
            <a:lvl1pPr marL="0" indent="0">
              <a:lnSpc>
                <a:spcPts val="2500"/>
              </a:lnSpc>
              <a:spcBef>
                <a:spcPts val="1200"/>
              </a:spcBef>
              <a:spcAft>
                <a:spcPts val="400"/>
              </a:spcAft>
              <a:buFontTx/>
              <a:buNone/>
              <a:defRPr sz="2100" b="1" i="0">
                <a:solidFill>
                  <a:srgbClr val="011E74"/>
                </a:solidFill>
                <a:latin typeface="Calibri"/>
                <a:cs typeface="Calibri"/>
              </a:defRPr>
            </a:lvl1pPr>
            <a:lvl2pPr marL="182863" indent="-182863">
              <a:lnSpc>
                <a:spcPts val="1200"/>
              </a:lnSpc>
              <a:spcBef>
                <a:spcPts val="600"/>
              </a:spcBef>
              <a:buFont typeface="Arial"/>
              <a:buChar char="•"/>
              <a:defRPr sz="1300">
                <a:solidFill>
                  <a:schemeClr val="tx1"/>
                </a:solidFill>
              </a:defRPr>
            </a:lvl2pPr>
            <a:lvl3pPr marL="182863" indent="-182863">
              <a:lnSpc>
                <a:spcPts val="1200"/>
              </a:lnSpc>
              <a:spcBef>
                <a:spcPts val="600"/>
              </a:spcBef>
              <a:buFont typeface="Arial"/>
              <a:buChar char="•"/>
              <a:defRPr sz="1300">
                <a:solidFill>
                  <a:schemeClr val="tx1"/>
                </a:solidFill>
              </a:defRPr>
            </a:lvl3pPr>
            <a:lvl4pPr marL="182863" indent="-182863">
              <a:lnSpc>
                <a:spcPts val="1200"/>
              </a:lnSpc>
              <a:spcBef>
                <a:spcPts val="600"/>
              </a:spcBef>
              <a:buFont typeface="Arial"/>
              <a:buChar char="•"/>
              <a:defRPr sz="1300">
                <a:solidFill>
                  <a:schemeClr val="tx1"/>
                </a:solidFill>
              </a:defRPr>
            </a:lvl4pPr>
            <a:lvl5pPr marL="182863" indent="-182863">
              <a:lnSpc>
                <a:spcPts val="1200"/>
              </a:lnSpc>
              <a:spcBef>
                <a:spcPts val="600"/>
              </a:spcBef>
              <a:buFont typeface="Arial"/>
              <a:buChar char="•"/>
              <a:defRPr sz="1300">
                <a:solidFill>
                  <a:schemeClr val="tx1"/>
                </a:solidFill>
              </a:defRPr>
            </a:lvl5pPr>
          </a:lstStyle>
          <a:p>
            <a:pPr lvl="0"/>
            <a:r>
              <a:rPr lang="en-US" dirty="0" smtClean="0"/>
              <a:t>Headline</a:t>
            </a:r>
            <a:endParaRPr lang="en-US" dirty="0"/>
          </a:p>
        </p:txBody>
      </p:sp>
      <p:sp>
        <p:nvSpPr>
          <p:cNvPr id="23" name="TextBox 22"/>
          <p:cNvSpPr txBox="1"/>
          <p:nvPr userDrawn="1"/>
        </p:nvSpPr>
        <p:spPr>
          <a:xfrm>
            <a:off x="345302" y="4881465"/>
            <a:ext cx="7326573" cy="184666"/>
          </a:xfrm>
          <a:prstGeom prst="rect">
            <a:avLst/>
          </a:prstGeom>
          <a:noFill/>
        </p:spPr>
        <p:txBody>
          <a:bodyPr wrap="square" lIns="91432" tIns="45716" rIns="91432" bIns="45716" rtlCol="0">
            <a:spAutoFit/>
          </a:bodyPr>
          <a:lstStyle/>
          <a:p>
            <a:r>
              <a:rPr lang="en-US" sz="600" kern="400" spc="0" dirty="0" smtClean="0">
                <a:solidFill>
                  <a:schemeClr val="accent6"/>
                </a:solidFill>
              </a:rPr>
              <a:t> © 2016 se</a:t>
            </a:r>
            <a:r>
              <a:rPr lang="en-US" sz="600" kern="400" spc="0" baseline="30000" dirty="0" smtClean="0">
                <a:solidFill>
                  <a:schemeClr val="accent6"/>
                </a:solidFill>
              </a:rPr>
              <a:t>2</a:t>
            </a:r>
            <a:r>
              <a:rPr lang="en-US" sz="600" kern="400" spc="0" dirty="0" smtClean="0">
                <a:solidFill>
                  <a:schemeClr val="accent6"/>
                </a:solidFill>
              </a:rPr>
              <a:t> LLC, Inc.  Proprietary and Confidential Information </a:t>
            </a:r>
            <a:endParaRPr lang="en-US" sz="600" kern="400" spc="0" dirty="0">
              <a:solidFill>
                <a:schemeClr val="accent6"/>
              </a:solidFill>
            </a:endParaRP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1" y="4885411"/>
            <a:ext cx="872228" cy="160019"/>
          </a:xfrm>
          <a:prstGeom prst="rect">
            <a:avLst/>
          </a:prstGeom>
        </p:spPr>
        <p:txBody>
          <a:bodyPr lIns="91432" tIns="45716" rIns="91432" bIns="45716"/>
          <a:lstStyle>
            <a:lvl1pPr algn="r">
              <a:defRPr sz="700">
                <a:solidFill>
                  <a:schemeClr val="accent6"/>
                </a:solidFill>
              </a:defRPr>
            </a:lvl1pPr>
          </a:lstStyle>
          <a:p>
            <a:fld id="{AF88E988-FB04-AB4E-BE5A-59F242AF7F7A}" type="slidenum">
              <a:rPr lang="en-US" smtClean="0"/>
              <a:pPr/>
              <a:t>‹#›</a:t>
            </a:fld>
            <a:endParaRPr lang="en-US" dirty="0"/>
          </a:p>
        </p:txBody>
      </p:sp>
      <p:sp>
        <p:nvSpPr>
          <p:cNvPr id="15" name="Text Placeholder 5"/>
          <p:cNvSpPr>
            <a:spLocks noGrp="1"/>
          </p:cNvSpPr>
          <p:nvPr>
            <p:ph type="body" sz="quarter" idx="17" hasCustomPrompt="1"/>
          </p:nvPr>
        </p:nvSpPr>
        <p:spPr>
          <a:xfrm>
            <a:off x="358030" y="1619539"/>
            <a:ext cx="5038206" cy="1307210"/>
          </a:xfrm>
          <a:prstGeom prst="rect">
            <a:avLst/>
          </a:prstGeom>
        </p:spPr>
        <p:txBody>
          <a:bodyPr vert="horz" lIns="91432" tIns="45716" rIns="91432" bIns="45716"/>
          <a:lstStyle>
            <a:lvl1pPr marL="182863" marR="0" indent="-182863" algn="l" defTabSz="457154" rtl="0" eaLnBrk="1" fontAlgn="auto" latinLnBrk="0" hangingPunct="1">
              <a:lnSpc>
                <a:spcPts val="1400"/>
              </a:lnSpc>
              <a:spcBef>
                <a:spcPts val="600"/>
              </a:spcBef>
              <a:spcAft>
                <a:spcPts val="0"/>
              </a:spcAft>
              <a:buClrTx/>
              <a:buSzTx/>
              <a:buFont typeface="Arial"/>
              <a:buChar char="•"/>
              <a:tabLst/>
              <a:defRPr sz="1300" baseline="0"/>
            </a:lvl1pPr>
            <a:lvl2pPr marL="182863" indent="-182863">
              <a:lnSpc>
                <a:spcPts val="1400"/>
              </a:lnSpc>
              <a:spcBef>
                <a:spcPts val="0"/>
              </a:spcBef>
              <a:spcAft>
                <a:spcPts val="800"/>
              </a:spcAft>
              <a:buFont typeface="Arial"/>
              <a:buChar char="•"/>
              <a:defRPr sz="1100"/>
            </a:lvl2pPr>
            <a:lvl3pPr marL="182863" indent="-182863">
              <a:lnSpc>
                <a:spcPts val="1400"/>
              </a:lnSpc>
              <a:spcBef>
                <a:spcPts val="0"/>
              </a:spcBef>
              <a:spcAft>
                <a:spcPts val="800"/>
              </a:spcAft>
              <a:buFont typeface="Arial"/>
              <a:buChar char="•"/>
              <a:defRPr sz="1100"/>
            </a:lvl3pPr>
            <a:lvl4pPr marL="182863" indent="-182863">
              <a:lnSpc>
                <a:spcPts val="1400"/>
              </a:lnSpc>
              <a:spcBef>
                <a:spcPts val="0"/>
              </a:spcBef>
              <a:spcAft>
                <a:spcPts val="800"/>
              </a:spcAft>
              <a:buFont typeface="Arial"/>
              <a:buChar char="•"/>
              <a:defRPr sz="1100"/>
            </a:lvl4pPr>
            <a:lvl5pPr marL="182863" indent="-182863">
              <a:lnSpc>
                <a:spcPts val="1400"/>
              </a:lnSpc>
              <a:spcBef>
                <a:spcPts val="0"/>
              </a:spcBef>
              <a:spcAft>
                <a:spcPts val="800"/>
              </a:spcAft>
              <a:buFont typeface="Arial"/>
              <a:buChar char="•"/>
              <a:defRPr sz="1100"/>
            </a:lvl5pPr>
          </a:lstStyle>
          <a:p>
            <a:pPr lvl="0"/>
            <a:r>
              <a:rPr lang="en-US" dirty="0" err="1" smtClean="0"/>
              <a:t>Ciduis</a:t>
            </a:r>
            <a:r>
              <a:rPr lang="en-US" dirty="0" smtClean="0"/>
              <a:t> do od </a:t>
            </a:r>
            <a:r>
              <a:rPr lang="en-US" dirty="0" err="1" smtClean="0"/>
              <a:t>tincin</a:t>
            </a:r>
            <a:r>
              <a:rPr lang="en-US" dirty="0" smtClean="0"/>
              <a:t> </a:t>
            </a:r>
            <a:r>
              <a:rPr lang="en-US" dirty="0" err="1" smtClean="0"/>
              <a:t>utpatuer</a:t>
            </a:r>
            <a:r>
              <a:rPr lang="en-US" dirty="0" smtClean="0"/>
              <a:t> </a:t>
            </a:r>
            <a:r>
              <a:rPr lang="en-US" dirty="0" err="1" smtClean="0"/>
              <a:t>si</a:t>
            </a:r>
            <a:r>
              <a:rPr lang="en-US" dirty="0" smtClean="0"/>
              <a:t> </a:t>
            </a:r>
            <a:r>
              <a:rPr lang="en-US" dirty="0" err="1" smtClean="0"/>
              <a:t>quisl</a:t>
            </a:r>
            <a:r>
              <a:rPr lang="en-US" dirty="0" smtClean="0"/>
              <a:t> </a:t>
            </a:r>
            <a:r>
              <a:rPr lang="en-US" dirty="0" err="1" smtClean="0"/>
              <a:t>iriuscidunt</a:t>
            </a:r>
            <a:r>
              <a:rPr lang="en-US" dirty="0" smtClean="0"/>
              <a:t> </a:t>
            </a:r>
            <a:r>
              <a:rPr lang="en-US" dirty="0" err="1" smtClean="0"/>
              <a:t>ullam</a:t>
            </a:r>
            <a:r>
              <a:rPr lang="en-US" dirty="0" smtClean="0"/>
              <a:t> do </a:t>
            </a:r>
            <a:r>
              <a:rPr lang="en-US" dirty="0" err="1" smtClean="0"/>
              <a:t>enisse</a:t>
            </a:r>
            <a:endParaRPr lang="en-US" dirty="0" smtClean="0"/>
          </a:p>
          <a:p>
            <a:pPr lvl="0"/>
            <a:r>
              <a:rPr lang="en-US" dirty="0" err="1" smtClean="0"/>
              <a:t>Esent</a:t>
            </a:r>
            <a:r>
              <a:rPr lang="en-US" dirty="0" smtClean="0"/>
              <a:t> et </a:t>
            </a:r>
            <a:r>
              <a:rPr lang="en-US" dirty="0" err="1" smtClean="0"/>
              <a:t>iure</a:t>
            </a:r>
            <a:r>
              <a:rPr lang="en-US" dirty="0" smtClean="0"/>
              <a:t> </a:t>
            </a:r>
            <a:r>
              <a:rPr lang="en-US" dirty="0" err="1" smtClean="0"/>
              <a:t>diam</a:t>
            </a:r>
            <a:r>
              <a:rPr lang="en-US" dirty="0" smtClean="0"/>
              <a:t> </a:t>
            </a:r>
            <a:r>
              <a:rPr lang="en-US" dirty="0" err="1" smtClean="0"/>
              <a:t>vendiam</a:t>
            </a:r>
            <a:r>
              <a:rPr lang="en-US" dirty="0" smtClean="0"/>
              <a:t> </a:t>
            </a:r>
            <a:r>
              <a:rPr lang="en-US" dirty="0" err="1" smtClean="0"/>
              <a:t>dolore</a:t>
            </a:r>
            <a:r>
              <a:rPr lang="en-US" dirty="0" smtClean="0"/>
              <a:t> </a:t>
            </a:r>
            <a:r>
              <a:rPr lang="en-US" dirty="0" err="1" smtClean="0"/>
              <a:t>veliquamet</a:t>
            </a:r>
            <a:r>
              <a:rPr lang="en-US" dirty="0" smtClean="0"/>
              <a:t>, </a:t>
            </a:r>
            <a:r>
              <a:rPr lang="en-US" dirty="0" err="1" smtClean="0"/>
              <a:t>wisl</a:t>
            </a:r>
            <a:r>
              <a:rPr lang="en-US" dirty="0" smtClean="0"/>
              <a:t> </a:t>
            </a:r>
            <a:r>
              <a:rPr lang="en-US" dirty="0" err="1" smtClean="0"/>
              <a:t>facil</a:t>
            </a:r>
            <a:r>
              <a:rPr lang="en-US" dirty="0" smtClean="0"/>
              <a:t> </a:t>
            </a:r>
          </a:p>
          <a:p>
            <a:pPr lvl="0"/>
            <a:r>
              <a:rPr lang="en-US" dirty="0" err="1" smtClean="0"/>
              <a:t>Bla</a:t>
            </a:r>
            <a:r>
              <a:rPr lang="en-US" dirty="0" smtClean="0"/>
              <a:t> </a:t>
            </a:r>
            <a:r>
              <a:rPr lang="en-US" dirty="0" err="1" smtClean="0"/>
              <a:t>facilis</a:t>
            </a:r>
            <a:r>
              <a:rPr lang="en-US" dirty="0" smtClean="0"/>
              <a:t> </a:t>
            </a:r>
            <a:r>
              <a:rPr lang="en-US" dirty="0" err="1" smtClean="0"/>
              <a:t>ciniat</a:t>
            </a:r>
            <a:r>
              <a:rPr lang="en-US" dirty="0" smtClean="0"/>
              <a:t> </a:t>
            </a:r>
            <a:r>
              <a:rPr lang="en-US" dirty="0" err="1" smtClean="0"/>
              <a:t>lut</a:t>
            </a:r>
            <a:r>
              <a:rPr lang="en-US" dirty="0" smtClean="0"/>
              <a:t> </a:t>
            </a:r>
            <a:r>
              <a:rPr lang="en-US" dirty="0" err="1" smtClean="0"/>
              <a:t>dolortio</a:t>
            </a:r>
            <a:r>
              <a:rPr lang="en-US" dirty="0" smtClean="0"/>
              <a:t> </a:t>
            </a:r>
            <a:r>
              <a:rPr lang="en-US" dirty="0" err="1" smtClean="0"/>
              <a:t>consed</a:t>
            </a:r>
            <a:r>
              <a:rPr lang="en-US" dirty="0" smtClean="0"/>
              <a:t> tat </a:t>
            </a:r>
            <a:r>
              <a:rPr lang="en-US" dirty="0" err="1" smtClean="0"/>
              <a:t>pratue</a:t>
            </a:r>
            <a:r>
              <a:rPr lang="en-US" dirty="0" smtClean="0"/>
              <a:t> </a:t>
            </a:r>
            <a:r>
              <a:rPr lang="en-US" dirty="0" err="1" smtClean="0"/>
              <a:t>dunt</a:t>
            </a:r>
            <a:r>
              <a:rPr lang="en-US" dirty="0" smtClean="0"/>
              <a:t> </a:t>
            </a:r>
            <a:r>
              <a:rPr lang="en-US" dirty="0" err="1" smtClean="0"/>
              <a:t>luptati</a:t>
            </a:r>
            <a:r>
              <a:rPr lang="en-US" dirty="0" smtClean="0"/>
              <a:t> </a:t>
            </a:r>
            <a:r>
              <a:rPr lang="en-US" dirty="0" err="1" smtClean="0"/>
              <a:t>scilisi</a:t>
            </a:r>
            <a:endParaRPr lang="en-US" dirty="0" smtClean="0"/>
          </a:p>
          <a:p>
            <a:pPr lvl="0"/>
            <a:r>
              <a:rPr lang="en-US" dirty="0" err="1" smtClean="0"/>
              <a:t>Aliquipisit</a:t>
            </a:r>
            <a:r>
              <a:rPr lang="en-US" dirty="0" smtClean="0"/>
              <a:t>, </a:t>
            </a:r>
            <a:r>
              <a:rPr lang="en-US" dirty="0" err="1" smtClean="0"/>
              <a:t>quat</a:t>
            </a:r>
            <a:r>
              <a:rPr lang="en-US" dirty="0" smtClean="0"/>
              <a:t> </a:t>
            </a:r>
            <a:r>
              <a:rPr lang="en-US" dirty="0" err="1" smtClean="0"/>
              <a:t>luptatum</a:t>
            </a:r>
            <a:r>
              <a:rPr lang="en-US" dirty="0" smtClean="0"/>
              <a:t> </a:t>
            </a:r>
            <a:r>
              <a:rPr lang="en-US" dirty="0" err="1" smtClean="0"/>
              <a:t>zzriliquip</a:t>
            </a:r>
            <a:r>
              <a:rPr lang="en-US" dirty="0" smtClean="0"/>
              <a:t> </a:t>
            </a:r>
            <a:r>
              <a:rPr lang="en-US" dirty="0" err="1" smtClean="0"/>
              <a:t>eugiamc</a:t>
            </a:r>
            <a:r>
              <a:rPr lang="en-US" dirty="0" smtClean="0"/>
              <a:t> </a:t>
            </a:r>
            <a:r>
              <a:rPr lang="en-US" dirty="0" err="1" smtClean="0"/>
              <a:t>onulla</a:t>
            </a:r>
            <a:r>
              <a:rPr lang="en-US" dirty="0" smtClean="0"/>
              <a:t> </a:t>
            </a:r>
            <a:r>
              <a:rPr lang="en-US" dirty="0" err="1" smtClean="0"/>
              <a:t>feugiatet</a:t>
            </a:r>
            <a:endParaRPr lang="en-US" dirty="0" smtClean="0"/>
          </a:p>
          <a:p>
            <a:pPr lvl="0"/>
            <a:r>
              <a:rPr lang="en-US" dirty="0" err="1" smtClean="0"/>
              <a:t>Illam</a:t>
            </a:r>
            <a:r>
              <a:rPr lang="en-US" dirty="0" smtClean="0"/>
              <a:t>, </a:t>
            </a:r>
            <a:r>
              <a:rPr lang="en-US" dirty="0" err="1" smtClean="0"/>
              <a:t>vullan</a:t>
            </a:r>
            <a:r>
              <a:rPr lang="en-US" dirty="0" smtClean="0"/>
              <a:t> </a:t>
            </a:r>
            <a:r>
              <a:rPr lang="en-US" dirty="0" err="1" smtClean="0"/>
              <a:t>vel</a:t>
            </a:r>
            <a:r>
              <a:rPr lang="en-US" dirty="0" smtClean="0"/>
              <a:t> </a:t>
            </a:r>
            <a:r>
              <a:rPr lang="en-US" dirty="0" err="1" smtClean="0"/>
              <a:t>iure</a:t>
            </a:r>
            <a:r>
              <a:rPr lang="en-US" dirty="0" smtClean="0"/>
              <a:t> </a:t>
            </a:r>
            <a:r>
              <a:rPr lang="en-US" dirty="0" err="1" smtClean="0"/>
              <a:t>eugait</a:t>
            </a:r>
            <a:r>
              <a:rPr lang="en-US" dirty="0" smtClean="0"/>
              <a:t> </a:t>
            </a:r>
            <a:r>
              <a:rPr lang="en-US" dirty="0" err="1" smtClean="0"/>
              <a:t>vulput</a:t>
            </a:r>
            <a:r>
              <a:rPr lang="en-US" dirty="0" smtClean="0"/>
              <a:t> lore tis </a:t>
            </a:r>
            <a:r>
              <a:rPr lang="en-US" dirty="0" err="1" smtClean="0"/>
              <a:t>augiat</a:t>
            </a:r>
            <a:r>
              <a:rPr lang="en-US" dirty="0" smtClean="0"/>
              <a:t>, con </a:t>
            </a:r>
            <a:r>
              <a:rPr lang="en-US" dirty="0" err="1" smtClean="0"/>
              <a:t>volore</a:t>
            </a:r>
            <a:r>
              <a:rPr lang="en-US" dirty="0" smtClean="0"/>
              <a:t> magna</a:t>
            </a:r>
          </a:p>
        </p:txBody>
      </p:sp>
      <p:pic>
        <p:nvPicPr>
          <p:cNvPr id="10" name="Picture 9" descr="SE2_noTAG_CLR_onWHITE_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347356828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921" y="222714"/>
            <a:ext cx="7350293" cy="499099"/>
          </a:xfrm>
          <a:prstGeom prst="rect">
            <a:avLst/>
          </a:prstGeom>
        </p:spPr>
        <p:txBody>
          <a:bodyPr vert="horz"/>
          <a:lstStyle>
            <a:lvl1pPr algn="l">
              <a:defRPr sz="2700" b="0" i="0">
                <a:latin typeface="Calibri"/>
                <a:cs typeface="Calibri"/>
              </a:defRPr>
            </a:lvl1pPr>
          </a:lstStyle>
          <a:p>
            <a:r>
              <a:rPr lang="en-US" dirty="0"/>
              <a:t>Slide Title: </a:t>
            </a:r>
            <a:r>
              <a:rPr lang="en-US" dirty="0" err="1"/>
              <a:t>Lorem</a:t>
            </a:r>
            <a:r>
              <a:rPr lang="en-US" dirty="0"/>
              <a:t> </a:t>
            </a:r>
            <a:r>
              <a:rPr lang="en-US" dirty="0" err="1"/>
              <a:t>Ipsum</a:t>
            </a:r>
            <a:r>
              <a:rPr lang="en-US" dirty="0"/>
              <a:t> </a:t>
            </a:r>
            <a:r>
              <a:rPr lang="en-US" dirty="0" err="1"/>
              <a:t>Dolore</a:t>
            </a:r>
            <a:r>
              <a:rPr lang="en-US" dirty="0"/>
              <a:t> </a:t>
            </a:r>
            <a:r>
              <a:rPr lang="en-US" dirty="0" err="1"/>
              <a:t>Veliquamet</a:t>
            </a:r>
            <a:endParaRPr lang="en-US" dirty="0"/>
          </a:p>
        </p:txBody>
      </p:sp>
      <p:cxnSp>
        <p:nvCxnSpPr>
          <p:cNvPr id="16" name="Straight Connector 15"/>
          <p:cNvCxnSpPr/>
          <p:nvPr userDrawn="1"/>
        </p:nvCxnSpPr>
        <p:spPr>
          <a:xfrm>
            <a:off x="449263" y="804645"/>
            <a:ext cx="8227374" cy="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userDrawn="1"/>
        </p:nvSpPr>
        <p:spPr>
          <a:xfrm>
            <a:off x="345302" y="4881465"/>
            <a:ext cx="7326573" cy="184666"/>
          </a:xfrm>
          <a:prstGeom prst="rect">
            <a:avLst/>
          </a:prstGeom>
          <a:noFill/>
        </p:spPr>
        <p:txBody>
          <a:bodyPr wrap="square" rtlCol="0">
            <a:spAutoFit/>
          </a:bodyPr>
          <a:lstStyle/>
          <a:p>
            <a:r>
              <a:rPr lang="en-US" sz="600" kern="400" spc="0" dirty="0">
                <a:solidFill>
                  <a:schemeClr val="accent6"/>
                </a:solidFill>
              </a:rPr>
              <a:t> © 2016 SE2 Holdings, Inc.  Proprietary and Confidential Information </a:t>
            </a:r>
          </a:p>
        </p:txBody>
      </p:sp>
      <p:cxnSp>
        <p:nvCxnSpPr>
          <p:cNvPr id="24" name="Straight Connector 23"/>
          <p:cNvCxnSpPr/>
          <p:nvPr userDrawn="1"/>
        </p:nvCxnSpPr>
        <p:spPr>
          <a:xfrm>
            <a:off x="449263" y="4845861"/>
            <a:ext cx="822737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p:cNvSpPr>
            <a:spLocks noGrp="1"/>
          </p:cNvSpPr>
          <p:nvPr>
            <p:ph type="sldNum" sz="quarter" idx="12"/>
          </p:nvPr>
        </p:nvSpPr>
        <p:spPr>
          <a:xfrm>
            <a:off x="7891950" y="4885407"/>
            <a:ext cx="872228" cy="160019"/>
          </a:xfrm>
          <a:prstGeom prst="rect">
            <a:avLst/>
          </a:prstGeom>
        </p:spPr>
        <p:txBody>
          <a:bodyPr/>
          <a:lstStyle>
            <a:lvl1pPr algn="r">
              <a:defRPr sz="700">
                <a:solidFill>
                  <a:schemeClr val="accent6"/>
                </a:solidFill>
              </a:defRPr>
            </a:lvl1pPr>
          </a:lstStyle>
          <a:p>
            <a:fld id="{AF88E988-FB04-AB4E-BE5A-59F242AF7F7A}" type="slidenum">
              <a:rPr lang="en-US" smtClean="0"/>
              <a:pPr/>
              <a:t>‹#›</a:t>
            </a:fld>
            <a:endParaRPr lang="en-US" dirty="0"/>
          </a:p>
        </p:txBody>
      </p:sp>
      <p:pic>
        <p:nvPicPr>
          <p:cNvPr id="10" name="Picture 9" descr="SE2_noTAG_CLR_onWHITE_RGB.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31151" y="344206"/>
            <a:ext cx="813816" cy="306378"/>
          </a:xfrm>
          <a:prstGeom prst="rect">
            <a:avLst/>
          </a:prstGeom>
        </p:spPr>
      </p:pic>
    </p:spTree>
    <p:extLst>
      <p:ext uri="{BB962C8B-B14F-4D97-AF65-F5344CB8AC3E}">
        <p14:creationId xmlns:p14="http://schemas.microsoft.com/office/powerpoint/2010/main" val="197683434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a:lstStyle/>
          <a:p>
            <a:r>
              <a:rPr lang="en-US" smtClean="0"/>
              <a:t>Click to edit Master title style</a:t>
            </a:r>
            <a:endParaRPr lang="en-IE"/>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04D1303D-1823-4F10-B5DD-9D10AF8E020B}" type="datetimeFigureOut">
              <a:rPr lang="en-IE" smtClean="0"/>
              <a:t>13/06/2018</a:t>
            </a:fld>
            <a:endParaRPr lang="en-IE"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IE"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69EC0777-60DD-4550-A951-411A03A4A270}" type="slidenum">
              <a:rPr lang="en-IE" smtClean="0"/>
              <a:t>‹#›</a:t>
            </a:fld>
            <a:endParaRPr lang="en-IE" dirty="0"/>
          </a:p>
        </p:txBody>
      </p:sp>
    </p:spTree>
    <p:extLst>
      <p:ext uri="{BB962C8B-B14F-4D97-AF65-F5344CB8AC3E}">
        <p14:creationId xmlns:p14="http://schemas.microsoft.com/office/powerpoint/2010/main" val="3642656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5.xml"/><Relationship Id="rId4"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2.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1.jpeg"/><Relationship Id="rId5" Type="http://schemas.openxmlformats.org/officeDocument/2006/relationships/theme" Target="../theme/theme6.xml"/><Relationship Id="rId4"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7.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066222"/>
      </p:ext>
    </p:extLst>
  </p:cSld>
  <p:clrMap bg1="lt1" tx1="dk1" bg2="lt2" tx2="dk2" accent1="accent1" accent2="accent2" accent3="accent3" accent4="accent4" accent5="accent5" accent6="accent6" hlink="hlink" folHlink="folHlink"/>
  <p:sldLayoutIdLst>
    <p:sldLayoutId id="2147493480" r:id="rId1"/>
    <p:sldLayoutId id="2147493494" r:id="rId2"/>
    <p:sldLayoutId id="2147493481" r:id="rId3"/>
    <p:sldLayoutId id="2147493482" r:id="rId4"/>
    <p:sldLayoutId id="2147493483" r:id="rId5"/>
    <p:sldLayoutId id="2147493484" r:id="rId6"/>
    <p:sldLayoutId id="2147493517" r:id="rId7"/>
    <p:sldLayoutId id="2147493518" r:id="rId8"/>
    <p:sldLayoutId id="2147493521" r:id="rId9"/>
    <p:sldLayoutId id="2147493522" r:id="rId10"/>
  </p:sldLayoutIdLst>
  <p:timing>
    <p:tnLst>
      <p:par>
        <p:cTn id="1" dur="indefinite" restart="never" nodeType="tmRoot"/>
      </p:par>
    </p:tnLst>
  </p:timing>
  <p:hf hdr="0" ftr="0" dt="0"/>
  <p:txStyles>
    <p:titleStyle>
      <a:lvl1pPr algn="ctr" defTabSz="457154" rtl="0" eaLnBrk="1" latinLnBrk="0" hangingPunct="1">
        <a:spcBef>
          <a:spcPct val="0"/>
        </a:spcBef>
        <a:buNone/>
        <a:defRPr sz="4400" kern="1200">
          <a:solidFill>
            <a:schemeClr val="tx1"/>
          </a:solidFill>
          <a:latin typeface="+mj-lt"/>
          <a:ea typeface="+mj-ea"/>
          <a:cs typeface="+mj-cs"/>
        </a:defRPr>
      </a:lvl1pPr>
    </p:titleStyle>
    <p:bodyStyle>
      <a:lvl1pPr marL="342866" indent="-342866" algn="l" defTabSz="457154" rtl="0" eaLnBrk="1" latinLnBrk="0" hangingPunct="1">
        <a:spcBef>
          <a:spcPct val="20000"/>
        </a:spcBef>
        <a:buFont typeface="Arial"/>
        <a:buChar char="•"/>
        <a:defRPr sz="3200" kern="1200">
          <a:solidFill>
            <a:schemeClr val="tx1"/>
          </a:solidFill>
          <a:latin typeface="+mn-lt"/>
          <a:ea typeface="+mn-ea"/>
          <a:cs typeface="+mn-cs"/>
        </a:defRPr>
      </a:lvl1pPr>
      <a:lvl2pPr marL="742877" indent="-285722" algn="l" defTabSz="457154" rtl="0" eaLnBrk="1" latinLnBrk="0" hangingPunct="1">
        <a:spcBef>
          <a:spcPct val="20000"/>
        </a:spcBef>
        <a:buFont typeface="Arial"/>
        <a:buChar char="–"/>
        <a:defRPr sz="2800" kern="1200">
          <a:solidFill>
            <a:schemeClr val="tx1"/>
          </a:solidFill>
          <a:latin typeface="+mn-lt"/>
          <a:ea typeface="+mn-ea"/>
          <a:cs typeface="+mn-cs"/>
        </a:defRPr>
      </a:lvl2pPr>
      <a:lvl3pPr marL="1142887" indent="-228576"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40" indent="-228576" algn="l" defTabSz="457154" rtl="0" eaLnBrk="1" latinLnBrk="0" hangingPunct="1">
        <a:spcBef>
          <a:spcPct val="20000"/>
        </a:spcBef>
        <a:buFont typeface="Arial"/>
        <a:buChar char="–"/>
        <a:defRPr sz="2000" kern="1200">
          <a:solidFill>
            <a:schemeClr val="tx1"/>
          </a:solidFill>
          <a:latin typeface="+mn-lt"/>
          <a:ea typeface="+mn-ea"/>
          <a:cs typeface="+mn-cs"/>
        </a:defRPr>
      </a:lvl4pPr>
      <a:lvl5pPr marL="2057195" indent="-228576" algn="l" defTabSz="457154" rtl="0" eaLnBrk="1" latinLnBrk="0" hangingPunct="1">
        <a:spcBef>
          <a:spcPct val="20000"/>
        </a:spcBef>
        <a:buFont typeface="Arial"/>
        <a:buChar char="»"/>
        <a:defRPr sz="2000" kern="1200">
          <a:solidFill>
            <a:schemeClr val="tx1"/>
          </a:solidFill>
          <a:latin typeface="+mn-lt"/>
          <a:ea typeface="+mn-ea"/>
          <a:cs typeface="+mn-cs"/>
        </a:defRPr>
      </a:lvl5pPr>
      <a:lvl6pPr marL="2514348" indent="-228576"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504" indent="-228576"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8" indent="-228576"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12" indent="-228576" algn="l" defTabSz="45715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10" algn="l" defTabSz="457154" rtl="0" eaLnBrk="1" latinLnBrk="0" hangingPunct="1">
        <a:defRPr sz="1800" kern="1200">
          <a:solidFill>
            <a:schemeClr val="tx1"/>
          </a:solidFill>
          <a:latin typeface="+mn-lt"/>
          <a:ea typeface="+mn-ea"/>
          <a:cs typeface="+mn-cs"/>
        </a:defRPr>
      </a:lvl3pPr>
      <a:lvl4pPr marL="1371464" algn="l" defTabSz="457154" rtl="0" eaLnBrk="1" latinLnBrk="0" hangingPunct="1">
        <a:defRPr sz="1800" kern="1200">
          <a:solidFill>
            <a:schemeClr val="tx1"/>
          </a:solidFill>
          <a:latin typeface="+mn-lt"/>
          <a:ea typeface="+mn-ea"/>
          <a:cs typeface="+mn-cs"/>
        </a:defRPr>
      </a:lvl4pPr>
      <a:lvl5pPr marL="1828619" algn="l" defTabSz="457154" rtl="0" eaLnBrk="1" latinLnBrk="0" hangingPunct="1">
        <a:defRPr sz="1800" kern="1200">
          <a:solidFill>
            <a:schemeClr val="tx1"/>
          </a:solidFill>
          <a:latin typeface="+mn-lt"/>
          <a:ea typeface="+mn-ea"/>
          <a:cs typeface="+mn-cs"/>
        </a:defRPr>
      </a:lvl5pPr>
      <a:lvl6pPr marL="2285772"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5" algn="l" defTabSz="4571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137072"/>
      </p:ext>
    </p:extLst>
  </p:cSld>
  <p:clrMap bg1="lt1" tx1="dk1" bg2="lt2" tx2="dk2" accent1="accent1" accent2="accent2" accent3="accent3" accent4="accent4" accent5="accent5" accent6="accent6" hlink="hlink" folHlink="folHlink"/>
  <p:sldLayoutIdLst>
    <p:sldLayoutId id="2147493488" r:id="rId1"/>
    <p:sldLayoutId id="2147493493" r:id="rId2"/>
    <p:sldLayoutId id="2147493489" r:id="rId3"/>
    <p:sldLayoutId id="2147493490" r:id="rId4"/>
    <p:sldLayoutId id="2147493495" r:id="rId5"/>
  </p:sldLayoutIdLst>
  <p:timing>
    <p:tnLst>
      <p:par>
        <p:cTn id="1" dur="indefinite" restart="never" nodeType="tmRoot"/>
      </p:par>
    </p:tnLst>
  </p:timing>
  <p:hf hdr="0" ftr="0" dt="0"/>
  <p:txStyles>
    <p:titleStyle>
      <a:lvl1pPr algn="ctr" defTabSz="457154" rtl="0" eaLnBrk="1" latinLnBrk="0" hangingPunct="1">
        <a:spcBef>
          <a:spcPct val="0"/>
        </a:spcBef>
        <a:buNone/>
        <a:defRPr sz="4400" kern="1200">
          <a:solidFill>
            <a:schemeClr val="tx1"/>
          </a:solidFill>
          <a:latin typeface="+mj-lt"/>
          <a:ea typeface="+mj-ea"/>
          <a:cs typeface="+mj-cs"/>
        </a:defRPr>
      </a:lvl1pPr>
    </p:titleStyle>
    <p:bodyStyle>
      <a:lvl1pPr marL="342866" indent="-342866" algn="l" defTabSz="457154" rtl="0" eaLnBrk="1" latinLnBrk="0" hangingPunct="1">
        <a:spcBef>
          <a:spcPct val="20000"/>
        </a:spcBef>
        <a:buFont typeface="Arial"/>
        <a:buChar char="•"/>
        <a:defRPr sz="3200" kern="1200">
          <a:solidFill>
            <a:schemeClr val="tx1"/>
          </a:solidFill>
          <a:latin typeface="+mn-lt"/>
          <a:ea typeface="+mn-ea"/>
          <a:cs typeface="+mn-cs"/>
        </a:defRPr>
      </a:lvl1pPr>
      <a:lvl2pPr marL="742877" indent="-285722" algn="l" defTabSz="457154" rtl="0" eaLnBrk="1" latinLnBrk="0" hangingPunct="1">
        <a:spcBef>
          <a:spcPct val="20000"/>
        </a:spcBef>
        <a:buFont typeface="Arial"/>
        <a:buChar char="–"/>
        <a:defRPr sz="2800" kern="1200">
          <a:solidFill>
            <a:schemeClr val="tx1"/>
          </a:solidFill>
          <a:latin typeface="+mn-lt"/>
          <a:ea typeface="+mn-ea"/>
          <a:cs typeface="+mn-cs"/>
        </a:defRPr>
      </a:lvl2pPr>
      <a:lvl3pPr marL="1142887" indent="-228576"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40" indent="-228576" algn="l" defTabSz="457154" rtl="0" eaLnBrk="1" latinLnBrk="0" hangingPunct="1">
        <a:spcBef>
          <a:spcPct val="20000"/>
        </a:spcBef>
        <a:buFont typeface="Arial"/>
        <a:buChar char="–"/>
        <a:defRPr sz="2000" kern="1200">
          <a:solidFill>
            <a:schemeClr val="tx1"/>
          </a:solidFill>
          <a:latin typeface="+mn-lt"/>
          <a:ea typeface="+mn-ea"/>
          <a:cs typeface="+mn-cs"/>
        </a:defRPr>
      </a:lvl4pPr>
      <a:lvl5pPr marL="2057195" indent="-228576" algn="l" defTabSz="457154" rtl="0" eaLnBrk="1" latinLnBrk="0" hangingPunct="1">
        <a:spcBef>
          <a:spcPct val="20000"/>
        </a:spcBef>
        <a:buFont typeface="Arial"/>
        <a:buChar char="»"/>
        <a:defRPr sz="2000" kern="1200">
          <a:solidFill>
            <a:schemeClr val="tx1"/>
          </a:solidFill>
          <a:latin typeface="+mn-lt"/>
          <a:ea typeface="+mn-ea"/>
          <a:cs typeface="+mn-cs"/>
        </a:defRPr>
      </a:lvl5pPr>
      <a:lvl6pPr marL="2514348" indent="-228576"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504" indent="-228576"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8" indent="-228576"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12" indent="-228576" algn="l" defTabSz="45715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10" algn="l" defTabSz="457154" rtl="0" eaLnBrk="1" latinLnBrk="0" hangingPunct="1">
        <a:defRPr sz="1800" kern="1200">
          <a:solidFill>
            <a:schemeClr val="tx1"/>
          </a:solidFill>
          <a:latin typeface="+mn-lt"/>
          <a:ea typeface="+mn-ea"/>
          <a:cs typeface="+mn-cs"/>
        </a:defRPr>
      </a:lvl3pPr>
      <a:lvl4pPr marL="1371464" algn="l" defTabSz="457154" rtl="0" eaLnBrk="1" latinLnBrk="0" hangingPunct="1">
        <a:defRPr sz="1800" kern="1200">
          <a:solidFill>
            <a:schemeClr val="tx1"/>
          </a:solidFill>
          <a:latin typeface="+mn-lt"/>
          <a:ea typeface="+mn-ea"/>
          <a:cs typeface="+mn-cs"/>
        </a:defRPr>
      </a:lvl4pPr>
      <a:lvl5pPr marL="1828619" algn="l" defTabSz="457154" rtl="0" eaLnBrk="1" latinLnBrk="0" hangingPunct="1">
        <a:defRPr sz="1800" kern="1200">
          <a:solidFill>
            <a:schemeClr val="tx1"/>
          </a:solidFill>
          <a:latin typeface="+mn-lt"/>
          <a:ea typeface="+mn-ea"/>
          <a:cs typeface="+mn-cs"/>
        </a:defRPr>
      </a:lvl5pPr>
      <a:lvl6pPr marL="2285772"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5" algn="l" defTabSz="4571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373714"/>
      </p:ext>
    </p:extLst>
  </p:cSld>
  <p:clrMap bg1="lt1" tx1="dk1" bg2="lt2" tx2="dk2" accent1="accent1" accent2="accent2" accent3="accent3" accent4="accent4" accent5="accent5" accent6="accent6" hlink="hlink" folHlink="folHlink"/>
  <p:sldLayoutIdLst>
    <p:sldLayoutId id="2147493492" r:id="rId1"/>
  </p:sldLayoutIdLst>
  <p:timing>
    <p:tnLst>
      <p:par>
        <p:cTn id="1" dur="indefinite" restart="never" nodeType="tmRoot"/>
      </p:par>
    </p:tnLst>
  </p:timing>
  <p:hf hdr="0" ftr="0" dt="0"/>
  <p:txStyles>
    <p:titleStyle>
      <a:lvl1pPr algn="ctr" defTabSz="457154" rtl="0" eaLnBrk="1" latinLnBrk="0" hangingPunct="1">
        <a:spcBef>
          <a:spcPct val="0"/>
        </a:spcBef>
        <a:buNone/>
        <a:defRPr sz="4400" kern="1200">
          <a:solidFill>
            <a:schemeClr val="tx1"/>
          </a:solidFill>
          <a:latin typeface="+mj-lt"/>
          <a:ea typeface="+mj-ea"/>
          <a:cs typeface="+mj-cs"/>
        </a:defRPr>
      </a:lvl1pPr>
    </p:titleStyle>
    <p:bodyStyle>
      <a:lvl1pPr marL="342866" indent="-342866" algn="l" defTabSz="457154" rtl="0" eaLnBrk="1" latinLnBrk="0" hangingPunct="1">
        <a:spcBef>
          <a:spcPct val="20000"/>
        </a:spcBef>
        <a:buFont typeface="Arial"/>
        <a:buChar char="•"/>
        <a:defRPr sz="3200" kern="1200">
          <a:solidFill>
            <a:schemeClr val="tx1"/>
          </a:solidFill>
          <a:latin typeface="+mn-lt"/>
          <a:ea typeface="+mn-ea"/>
          <a:cs typeface="+mn-cs"/>
        </a:defRPr>
      </a:lvl1pPr>
      <a:lvl2pPr marL="742877" indent="-285722" algn="l" defTabSz="457154" rtl="0" eaLnBrk="1" latinLnBrk="0" hangingPunct="1">
        <a:spcBef>
          <a:spcPct val="20000"/>
        </a:spcBef>
        <a:buFont typeface="Arial"/>
        <a:buChar char="–"/>
        <a:defRPr sz="2800" kern="1200">
          <a:solidFill>
            <a:schemeClr val="tx1"/>
          </a:solidFill>
          <a:latin typeface="+mn-lt"/>
          <a:ea typeface="+mn-ea"/>
          <a:cs typeface="+mn-cs"/>
        </a:defRPr>
      </a:lvl2pPr>
      <a:lvl3pPr marL="1142887" indent="-228576"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40" indent="-228576" algn="l" defTabSz="457154" rtl="0" eaLnBrk="1" latinLnBrk="0" hangingPunct="1">
        <a:spcBef>
          <a:spcPct val="20000"/>
        </a:spcBef>
        <a:buFont typeface="Arial"/>
        <a:buChar char="–"/>
        <a:defRPr sz="2000" kern="1200">
          <a:solidFill>
            <a:schemeClr val="tx1"/>
          </a:solidFill>
          <a:latin typeface="+mn-lt"/>
          <a:ea typeface="+mn-ea"/>
          <a:cs typeface="+mn-cs"/>
        </a:defRPr>
      </a:lvl4pPr>
      <a:lvl5pPr marL="2057195" indent="-228576" algn="l" defTabSz="457154" rtl="0" eaLnBrk="1" latinLnBrk="0" hangingPunct="1">
        <a:spcBef>
          <a:spcPct val="20000"/>
        </a:spcBef>
        <a:buFont typeface="Arial"/>
        <a:buChar char="»"/>
        <a:defRPr sz="2000" kern="1200">
          <a:solidFill>
            <a:schemeClr val="tx1"/>
          </a:solidFill>
          <a:latin typeface="+mn-lt"/>
          <a:ea typeface="+mn-ea"/>
          <a:cs typeface="+mn-cs"/>
        </a:defRPr>
      </a:lvl5pPr>
      <a:lvl6pPr marL="2514348" indent="-228576"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504" indent="-228576"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8" indent="-228576"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12" indent="-228576" algn="l" defTabSz="45715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10" algn="l" defTabSz="457154" rtl="0" eaLnBrk="1" latinLnBrk="0" hangingPunct="1">
        <a:defRPr sz="1800" kern="1200">
          <a:solidFill>
            <a:schemeClr val="tx1"/>
          </a:solidFill>
          <a:latin typeface="+mn-lt"/>
          <a:ea typeface="+mn-ea"/>
          <a:cs typeface="+mn-cs"/>
        </a:defRPr>
      </a:lvl3pPr>
      <a:lvl4pPr marL="1371464" algn="l" defTabSz="457154" rtl="0" eaLnBrk="1" latinLnBrk="0" hangingPunct="1">
        <a:defRPr sz="1800" kern="1200">
          <a:solidFill>
            <a:schemeClr val="tx1"/>
          </a:solidFill>
          <a:latin typeface="+mn-lt"/>
          <a:ea typeface="+mn-ea"/>
          <a:cs typeface="+mn-cs"/>
        </a:defRPr>
      </a:lvl4pPr>
      <a:lvl5pPr marL="1828619" algn="l" defTabSz="457154" rtl="0" eaLnBrk="1" latinLnBrk="0" hangingPunct="1">
        <a:defRPr sz="1800" kern="1200">
          <a:solidFill>
            <a:schemeClr val="tx1"/>
          </a:solidFill>
          <a:latin typeface="+mn-lt"/>
          <a:ea typeface="+mn-ea"/>
          <a:cs typeface="+mn-cs"/>
        </a:defRPr>
      </a:lvl5pPr>
      <a:lvl6pPr marL="2285772"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5" algn="l" defTabSz="45715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SE2_PowerPoint_TitleBkgd.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5" name="TextBox 14"/>
          <p:cNvSpPr txBox="1"/>
          <p:nvPr/>
        </p:nvSpPr>
        <p:spPr>
          <a:xfrm>
            <a:off x="374978" y="4881465"/>
            <a:ext cx="7326573" cy="184666"/>
          </a:xfrm>
          <a:prstGeom prst="rect">
            <a:avLst/>
          </a:prstGeom>
          <a:noFill/>
        </p:spPr>
        <p:txBody>
          <a:bodyPr wrap="square" lIns="91432" tIns="45716" rIns="91432" bIns="45716" rtlCol="0">
            <a:spAutoFit/>
          </a:bodyPr>
          <a:lstStyle/>
          <a:p>
            <a:pPr defTabSz="342875" eaLnBrk="0" fontAlgn="base" hangingPunct="0">
              <a:spcBef>
                <a:spcPct val="0"/>
              </a:spcBef>
              <a:spcAft>
                <a:spcPct val="0"/>
              </a:spcAft>
            </a:pPr>
            <a:r>
              <a:rPr lang="en-US" sz="600" kern="400" dirty="0" smtClean="0">
                <a:solidFill>
                  <a:srgbClr val="A5A5A5"/>
                </a:solidFill>
                <a:latin typeface="Arial" panose="020B0604020202020204" pitchFamily="34" charset="0"/>
                <a:cs typeface="Arial" panose="020B0604020202020204" pitchFamily="34" charset="0"/>
              </a:rPr>
              <a:t>Confidentiality Notice:  This is confidential and contains proprietary information.  None of this information may be reproduced or disclosed without the express written permission of SE2, LLC.</a:t>
            </a:r>
            <a:endParaRPr lang="en-US" sz="600" kern="400" dirty="0">
              <a:solidFill>
                <a:srgbClr val="A5A5A5"/>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2054007" y="2192980"/>
            <a:ext cx="708999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6" name="Picture 5" descr="SE2_wTAG_CLR_onWHITE_RGB.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7937" y="859722"/>
            <a:ext cx="1261872" cy="620545"/>
          </a:xfrm>
          <a:prstGeom prst="rect">
            <a:avLst/>
          </a:prstGeom>
        </p:spPr>
      </p:pic>
    </p:spTree>
    <p:extLst>
      <p:ext uri="{BB962C8B-B14F-4D97-AF65-F5344CB8AC3E}">
        <p14:creationId xmlns:p14="http://schemas.microsoft.com/office/powerpoint/2010/main" val="560169037"/>
      </p:ext>
    </p:extLst>
  </p:cSld>
  <p:clrMap bg1="lt1" tx1="dk1" bg2="lt2" tx2="dk2" accent1="accent1" accent2="accent2" accent3="accent3" accent4="accent4" accent5="accent5" accent6="accent6" hlink="hlink" folHlink="folHlink"/>
  <p:sldLayoutIdLst>
    <p:sldLayoutId id="2147493498" r:id="rId1"/>
    <p:sldLayoutId id="2147493499" r:id="rId2"/>
    <p:sldLayoutId id="2147493500" r:id="rId3"/>
  </p:sldLayoutIdLst>
  <p:hf hdr="0" dt="0"/>
  <p:txStyles>
    <p:titleStyle>
      <a:lvl1pPr algn="ctr" defTabSz="457154" rtl="0" eaLnBrk="1" latinLnBrk="0" hangingPunct="1">
        <a:spcBef>
          <a:spcPct val="0"/>
        </a:spcBef>
        <a:buNone/>
        <a:defRPr sz="4400" kern="1200">
          <a:solidFill>
            <a:schemeClr val="tx1"/>
          </a:solidFill>
          <a:latin typeface="+mj-lt"/>
          <a:ea typeface="+mj-ea"/>
          <a:cs typeface="+mj-cs"/>
        </a:defRPr>
      </a:lvl1pPr>
    </p:titleStyle>
    <p:bodyStyle>
      <a:lvl1pPr marL="342866" indent="-342866" algn="l" defTabSz="457154" rtl="0" eaLnBrk="1" latinLnBrk="0" hangingPunct="1">
        <a:spcBef>
          <a:spcPct val="20000"/>
        </a:spcBef>
        <a:buFont typeface="Arial"/>
        <a:buChar char="•"/>
        <a:defRPr sz="3200" kern="1200">
          <a:solidFill>
            <a:schemeClr val="tx1"/>
          </a:solidFill>
          <a:latin typeface="+mn-lt"/>
          <a:ea typeface="+mn-ea"/>
          <a:cs typeface="+mn-cs"/>
        </a:defRPr>
      </a:lvl1pPr>
      <a:lvl2pPr marL="742877" indent="-285722" algn="l" defTabSz="457154" rtl="0" eaLnBrk="1" latinLnBrk="0" hangingPunct="1">
        <a:spcBef>
          <a:spcPct val="20000"/>
        </a:spcBef>
        <a:buFont typeface="Arial"/>
        <a:buChar char="–"/>
        <a:defRPr sz="2800" kern="1200">
          <a:solidFill>
            <a:schemeClr val="tx1"/>
          </a:solidFill>
          <a:latin typeface="+mn-lt"/>
          <a:ea typeface="+mn-ea"/>
          <a:cs typeface="+mn-cs"/>
        </a:defRPr>
      </a:lvl2pPr>
      <a:lvl3pPr marL="1142887" indent="-228576"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40" indent="-228576" algn="l" defTabSz="457154" rtl="0" eaLnBrk="1" latinLnBrk="0" hangingPunct="1">
        <a:spcBef>
          <a:spcPct val="20000"/>
        </a:spcBef>
        <a:buFont typeface="Arial"/>
        <a:buChar char="–"/>
        <a:defRPr sz="2000" kern="1200">
          <a:solidFill>
            <a:schemeClr val="tx1"/>
          </a:solidFill>
          <a:latin typeface="+mn-lt"/>
          <a:ea typeface="+mn-ea"/>
          <a:cs typeface="+mn-cs"/>
        </a:defRPr>
      </a:lvl4pPr>
      <a:lvl5pPr marL="2057195" indent="-228576" algn="l" defTabSz="457154" rtl="0" eaLnBrk="1" latinLnBrk="0" hangingPunct="1">
        <a:spcBef>
          <a:spcPct val="20000"/>
        </a:spcBef>
        <a:buFont typeface="Arial"/>
        <a:buChar char="»"/>
        <a:defRPr sz="2000" kern="1200">
          <a:solidFill>
            <a:schemeClr val="tx1"/>
          </a:solidFill>
          <a:latin typeface="+mn-lt"/>
          <a:ea typeface="+mn-ea"/>
          <a:cs typeface="+mn-cs"/>
        </a:defRPr>
      </a:lvl5pPr>
      <a:lvl6pPr marL="2514348" indent="-228576"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504" indent="-228576"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8" indent="-228576"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12" indent="-228576" algn="l" defTabSz="45715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10" algn="l" defTabSz="457154" rtl="0" eaLnBrk="1" latinLnBrk="0" hangingPunct="1">
        <a:defRPr sz="1800" kern="1200">
          <a:solidFill>
            <a:schemeClr val="tx1"/>
          </a:solidFill>
          <a:latin typeface="+mn-lt"/>
          <a:ea typeface="+mn-ea"/>
          <a:cs typeface="+mn-cs"/>
        </a:defRPr>
      </a:lvl3pPr>
      <a:lvl4pPr marL="1371464" algn="l" defTabSz="457154" rtl="0" eaLnBrk="1" latinLnBrk="0" hangingPunct="1">
        <a:defRPr sz="1800" kern="1200">
          <a:solidFill>
            <a:schemeClr val="tx1"/>
          </a:solidFill>
          <a:latin typeface="+mn-lt"/>
          <a:ea typeface="+mn-ea"/>
          <a:cs typeface="+mn-cs"/>
        </a:defRPr>
      </a:lvl4pPr>
      <a:lvl5pPr marL="1828619" algn="l" defTabSz="457154" rtl="0" eaLnBrk="1" latinLnBrk="0" hangingPunct="1">
        <a:defRPr sz="1800" kern="1200">
          <a:solidFill>
            <a:schemeClr val="tx1"/>
          </a:solidFill>
          <a:latin typeface="+mn-lt"/>
          <a:ea typeface="+mn-ea"/>
          <a:cs typeface="+mn-cs"/>
        </a:defRPr>
      </a:lvl5pPr>
      <a:lvl6pPr marL="2285772"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5" algn="l" defTabSz="45715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8955090"/>
      </p:ext>
    </p:extLst>
  </p:cSld>
  <p:clrMap bg1="lt1" tx1="dk1" bg2="lt2" tx2="dk2" accent1="accent1" accent2="accent2" accent3="accent3" accent4="accent4" accent5="accent5" accent6="accent6" hlink="hlink" folHlink="folHlink"/>
  <p:sldLayoutIdLst>
    <p:sldLayoutId id="2147493502" r:id="rId1"/>
    <p:sldLayoutId id="2147493503" r:id="rId2"/>
    <p:sldLayoutId id="2147493504" r:id="rId3"/>
    <p:sldLayoutId id="2147493505" r:id="rId4"/>
  </p:sldLayoutIdLst>
  <p:hf hdr="0" ftr="0" dt="0"/>
  <p:txStyles>
    <p:titleStyle>
      <a:lvl1pPr algn="ctr" defTabSz="457154" rtl="0" eaLnBrk="1" latinLnBrk="0" hangingPunct="1">
        <a:spcBef>
          <a:spcPct val="0"/>
        </a:spcBef>
        <a:buNone/>
        <a:defRPr sz="4400" kern="1200">
          <a:solidFill>
            <a:schemeClr val="tx1"/>
          </a:solidFill>
          <a:latin typeface="+mj-lt"/>
          <a:ea typeface="+mj-ea"/>
          <a:cs typeface="+mj-cs"/>
        </a:defRPr>
      </a:lvl1pPr>
    </p:titleStyle>
    <p:bodyStyle>
      <a:lvl1pPr marL="342866" indent="-342866" algn="l" defTabSz="457154" rtl="0" eaLnBrk="1" latinLnBrk="0" hangingPunct="1">
        <a:spcBef>
          <a:spcPct val="20000"/>
        </a:spcBef>
        <a:buFont typeface="Arial"/>
        <a:buChar char="•"/>
        <a:defRPr sz="3200" kern="1200">
          <a:solidFill>
            <a:schemeClr val="tx1"/>
          </a:solidFill>
          <a:latin typeface="+mn-lt"/>
          <a:ea typeface="+mn-ea"/>
          <a:cs typeface="+mn-cs"/>
        </a:defRPr>
      </a:lvl1pPr>
      <a:lvl2pPr marL="742877" indent="-285722" algn="l" defTabSz="457154" rtl="0" eaLnBrk="1" latinLnBrk="0" hangingPunct="1">
        <a:spcBef>
          <a:spcPct val="20000"/>
        </a:spcBef>
        <a:buFont typeface="Arial"/>
        <a:buChar char="–"/>
        <a:defRPr sz="2800" kern="1200">
          <a:solidFill>
            <a:schemeClr val="tx1"/>
          </a:solidFill>
          <a:latin typeface="+mn-lt"/>
          <a:ea typeface="+mn-ea"/>
          <a:cs typeface="+mn-cs"/>
        </a:defRPr>
      </a:lvl2pPr>
      <a:lvl3pPr marL="1142887" indent="-228576"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40" indent="-228576" algn="l" defTabSz="457154" rtl="0" eaLnBrk="1" latinLnBrk="0" hangingPunct="1">
        <a:spcBef>
          <a:spcPct val="20000"/>
        </a:spcBef>
        <a:buFont typeface="Arial"/>
        <a:buChar char="–"/>
        <a:defRPr sz="2000" kern="1200">
          <a:solidFill>
            <a:schemeClr val="tx1"/>
          </a:solidFill>
          <a:latin typeface="+mn-lt"/>
          <a:ea typeface="+mn-ea"/>
          <a:cs typeface="+mn-cs"/>
        </a:defRPr>
      </a:lvl4pPr>
      <a:lvl5pPr marL="2057195" indent="-228576" algn="l" defTabSz="457154" rtl="0" eaLnBrk="1" latinLnBrk="0" hangingPunct="1">
        <a:spcBef>
          <a:spcPct val="20000"/>
        </a:spcBef>
        <a:buFont typeface="Arial"/>
        <a:buChar char="»"/>
        <a:defRPr sz="2000" kern="1200">
          <a:solidFill>
            <a:schemeClr val="tx1"/>
          </a:solidFill>
          <a:latin typeface="+mn-lt"/>
          <a:ea typeface="+mn-ea"/>
          <a:cs typeface="+mn-cs"/>
        </a:defRPr>
      </a:lvl5pPr>
      <a:lvl6pPr marL="2514348" indent="-228576"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504" indent="-228576"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8" indent="-228576"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12" indent="-228576" algn="l" defTabSz="45715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10" algn="l" defTabSz="457154" rtl="0" eaLnBrk="1" latinLnBrk="0" hangingPunct="1">
        <a:defRPr sz="1800" kern="1200">
          <a:solidFill>
            <a:schemeClr val="tx1"/>
          </a:solidFill>
          <a:latin typeface="+mn-lt"/>
          <a:ea typeface="+mn-ea"/>
          <a:cs typeface="+mn-cs"/>
        </a:defRPr>
      </a:lvl3pPr>
      <a:lvl4pPr marL="1371464" algn="l" defTabSz="457154" rtl="0" eaLnBrk="1" latinLnBrk="0" hangingPunct="1">
        <a:defRPr sz="1800" kern="1200">
          <a:solidFill>
            <a:schemeClr val="tx1"/>
          </a:solidFill>
          <a:latin typeface="+mn-lt"/>
          <a:ea typeface="+mn-ea"/>
          <a:cs typeface="+mn-cs"/>
        </a:defRPr>
      </a:lvl4pPr>
      <a:lvl5pPr marL="1828619" algn="l" defTabSz="457154" rtl="0" eaLnBrk="1" latinLnBrk="0" hangingPunct="1">
        <a:defRPr sz="1800" kern="1200">
          <a:solidFill>
            <a:schemeClr val="tx1"/>
          </a:solidFill>
          <a:latin typeface="+mn-lt"/>
          <a:ea typeface="+mn-ea"/>
          <a:cs typeface="+mn-cs"/>
        </a:defRPr>
      </a:lvl5pPr>
      <a:lvl6pPr marL="2285772"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5" algn="l" defTabSz="45715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SE2_PowerPoint_TitleBkgd.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5" name="TextBox 14"/>
          <p:cNvSpPr txBox="1"/>
          <p:nvPr/>
        </p:nvSpPr>
        <p:spPr>
          <a:xfrm>
            <a:off x="374978" y="4881465"/>
            <a:ext cx="7326573" cy="184666"/>
          </a:xfrm>
          <a:prstGeom prst="rect">
            <a:avLst/>
          </a:prstGeom>
          <a:noFill/>
        </p:spPr>
        <p:txBody>
          <a:bodyPr wrap="square" lIns="91438" tIns="45719" rIns="91438" bIns="45719" rtlCol="0">
            <a:spAutoFit/>
          </a:bodyPr>
          <a:lstStyle/>
          <a:p>
            <a:pPr defTabSz="342900" eaLnBrk="0" fontAlgn="base" hangingPunct="0">
              <a:spcBef>
                <a:spcPct val="0"/>
              </a:spcBef>
              <a:spcAft>
                <a:spcPct val="0"/>
              </a:spcAft>
            </a:pPr>
            <a:r>
              <a:rPr lang="en-US" sz="600" kern="400" dirty="0" smtClean="0">
                <a:solidFill>
                  <a:srgbClr val="A5A5A5"/>
                </a:solidFill>
                <a:latin typeface="Arial" panose="020B0604020202020204" pitchFamily="34" charset="0"/>
                <a:cs typeface="Arial" panose="020B0604020202020204" pitchFamily="34" charset="0"/>
              </a:rPr>
              <a:t>Confidentiality Notice:  This is confidential and contains proprietary information.  None of this information may be reproduced or disclosed without the express written permission of SE2, LLC.</a:t>
            </a:r>
            <a:endParaRPr lang="en-US" sz="600" kern="400" dirty="0">
              <a:solidFill>
                <a:srgbClr val="A5A5A5"/>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2054007" y="2192980"/>
            <a:ext cx="7089994" cy="0"/>
          </a:xfrm>
          <a:prstGeom prst="line">
            <a:avLst/>
          </a:prstGeom>
          <a:ln w="9525" cmpd="sng">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6" name="Picture 5" descr="SE2_wTAG_CLR_onWHITE_RG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87937" y="859719"/>
            <a:ext cx="1261872" cy="620545"/>
          </a:xfrm>
          <a:prstGeom prst="rect">
            <a:avLst/>
          </a:prstGeom>
        </p:spPr>
      </p:pic>
    </p:spTree>
    <p:extLst>
      <p:ext uri="{BB962C8B-B14F-4D97-AF65-F5344CB8AC3E}">
        <p14:creationId xmlns:p14="http://schemas.microsoft.com/office/powerpoint/2010/main" val="1237909561"/>
      </p:ext>
    </p:extLst>
  </p:cSld>
  <p:clrMap bg1="lt1" tx1="dk1" bg2="lt2" tx2="dk2" accent1="accent1" accent2="accent2" accent3="accent3" accent4="accent4" accent5="accent5" accent6="accent6" hlink="hlink" folHlink="folHlink"/>
  <p:sldLayoutIdLst>
    <p:sldLayoutId id="2147493507" r:id="rId1"/>
    <p:sldLayoutId id="2147493508" r:id="rId2"/>
    <p:sldLayoutId id="2147493509" r:id="rId3"/>
    <p:sldLayoutId id="2147493520" r:id="rId4"/>
  </p:sldLayoutIdLst>
  <p:hf hdr="0" dt="0"/>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2" indent="-342892"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1" indent="-285743"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2"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8"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862353"/>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Lst>
  <p:timing>
    <p:tnLst>
      <p:par>
        <p:cTn id="1" dur="indefinite" restart="never" nodeType="tmRoot"/>
      </p:par>
    </p:tnLst>
  </p:timing>
  <p:hf hdr="0" ftr="0" dt="0"/>
  <p:txStyles>
    <p:titleStyle>
      <a:lvl1pPr algn="ctr" defTabSz="457154" rtl="0" eaLnBrk="1" latinLnBrk="0" hangingPunct="1">
        <a:spcBef>
          <a:spcPct val="0"/>
        </a:spcBef>
        <a:buNone/>
        <a:defRPr sz="4400" kern="1200">
          <a:solidFill>
            <a:schemeClr val="tx1"/>
          </a:solidFill>
          <a:latin typeface="+mj-lt"/>
          <a:ea typeface="+mj-ea"/>
          <a:cs typeface="+mj-cs"/>
        </a:defRPr>
      </a:lvl1pPr>
    </p:titleStyle>
    <p:bodyStyle>
      <a:lvl1pPr marL="342866" indent="-342866" algn="l" defTabSz="457154" rtl="0" eaLnBrk="1" latinLnBrk="0" hangingPunct="1">
        <a:spcBef>
          <a:spcPct val="20000"/>
        </a:spcBef>
        <a:buFont typeface="Arial"/>
        <a:buChar char="•"/>
        <a:defRPr sz="3200" kern="1200">
          <a:solidFill>
            <a:schemeClr val="tx1"/>
          </a:solidFill>
          <a:latin typeface="+mn-lt"/>
          <a:ea typeface="+mn-ea"/>
          <a:cs typeface="+mn-cs"/>
        </a:defRPr>
      </a:lvl1pPr>
      <a:lvl2pPr marL="742877" indent="-285722" algn="l" defTabSz="457154" rtl="0" eaLnBrk="1" latinLnBrk="0" hangingPunct="1">
        <a:spcBef>
          <a:spcPct val="20000"/>
        </a:spcBef>
        <a:buFont typeface="Arial"/>
        <a:buChar char="–"/>
        <a:defRPr sz="2800" kern="1200">
          <a:solidFill>
            <a:schemeClr val="tx1"/>
          </a:solidFill>
          <a:latin typeface="+mn-lt"/>
          <a:ea typeface="+mn-ea"/>
          <a:cs typeface="+mn-cs"/>
        </a:defRPr>
      </a:lvl2pPr>
      <a:lvl3pPr marL="1142887" indent="-228576"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40" indent="-228576" algn="l" defTabSz="457154" rtl="0" eaLnBrk="1" latinLnBrk="0" hangingPunct="1">
        <a:spcBef>
          <a:spcPct val="20000"/>
        </a:spcBef>
        <a:buFont typeface="Arial"/>
        <a:buChar char="–"/>
        <a:defRPr sz="2000" kern="1200">
          <a:solidFill>
            <a:schemeClr val="tx1"/>
          </a:solidFill>
          <a:latin typeface="+mn-lt"/>
          <a:ea typeface="+mn-ea"/>
          <a:cs typeface="+mn-cs"/>
        </a:defRPr>
      </a:lvl4pPr>
      <a:lvl5pPr marL="2057195" indent="-228576" algn="l" defTabSz="457154" rtl="0" eaLnBrk="1" latinLnBrk="0" hangingPunct="1">
        <a:spcBef>
          <a:spcPct val="20000"/>
        </a:spcBef>
        <a:buFont typeface="Arial"/>
        <a:buChar char="»"/>
        <a:defRPr sz="2000" kern="1200">
          <a:solidFill>
            <a:schemeClr val="tx1"/>
          </a:solidFill>
          <a:latin typeface="+mn-lt"/>
          <a:ea typeface="+mn-ea"/>
          <a:cs typeface="+mn-cs"/>
        </a:defRPr>
      </a:lvl5pPr>
      <a:lvl6pPr marL="2514348" indent="-228576"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504" indent="-228576"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8" indent="-228576"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12" indent="-228576" algn="l" defTabSz="45715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10" algn="l" defTabSz="457154" rtl="0" eaLnBrk="1" latinLnBrk="0" hangingPunct="1">
        <a:defRPr sz="1800" kern="1200">
          <a:solidFill>
            <a:schemeClr val="tx1"/>
          </a:solidFill>
          <a:latin typeface="+mn-lt"/>
          <a:ea typeface="+mn-ea"/>
          <a:cs typeface="+mn-cs"/>
        </a:defRPr>
      </a:lvl3pPr>
      <a:lvl4pPr marL="1371464" algn="l" defTabSz="457154" rtl="0" eaLnBrk="1" latinLnBrk="0" hangingPunct="1">
        <a:defRPr sz="1800" kern="1200">
          <a:solidFill>
            <a:schemeClr val="tx1"/>
          </a:solidFill>
          <a:latin typeface="+mn-lt"/>
          <a:ea typeface="+mn-ea"/>
          <a:cs typeface="+mn-cs"/>
        </a:defRPr>
      </a:lvl4pPr>
      <a:lvl5pPr marL="1828619" algn="l" defTabSz="457154" rtl="0" eaLnBrk="1" latinLnBrk="0" hangingPunct="1">
        <a:defRPr sz="1800" kern="1200">
          <a:solidFill>
            <a:schemeClr val="tx1"/>
          </a:solidFill>
          <a:latin typeface="+mn-lt"/>
          <a:ea typeface="+mn-ea"/>
          <a:cs typeface="+mn-cs"/>
        </a:defRPr>
      </a:lvl5pPr>
      <a:lvl6pPr marL="2285772"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5" algn="l" defTabSz="4571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10.xml"/><Relationship Id="rId16" Type="http://schemas.openxmlformats.org/officeDocument/2006/relationships/image" Target="../media/image59.png"/><Relationship Id="rId1" Type="http://schemas.openxmlformats.org/officeDocument/2006/relationships/slideLayout" Target="../slideLayouts/slideLayout1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2.png"/><Relationship Id="rId3" Type="http://schemas.openxmlformats.org/officeDocument/2006/relationships/image" Target="../media/image63.png"/><Relationship Id="rId7" Type="http://schemas.openxmlformats.org/officeDocument/2006/relationships/image" Target="../media/image66.jpeg"/><Relationship Id="rId12" Type="http://schemas.openxmlformats.org/officeDocument/2006/relationships/image" Target="../media/image71.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65.jpeg"/><Relationship Id="rId11" Type="http://schemas.openxmlformats.org/officeDocument/2006/relationships/image" Target="../media/image70.jpeg"/><Relationship Id="rId5" Type="http://schemas.microsoft.com/office/2007/relationships/hdphoto" Target="../media/hdphoto1.wdp"/><Relationship Id="rId10" Type="http://schemas.openxmlformats.org/officeDocument/2006/relationships/image" Target="../media/image69.jpeg"/><Relationship Id="rId4" Type="http://schemas.openxmlformats.org/officeDocument/2006/relationships/image" Target="../media/image64.png"/><Relationship Id="rId9" Type="http://schemas.openxmlformats.org/officeDocument/2006/relationships/image" Target="../media/image6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gif"/><Relationship Id="rId10" Type="http://schemas.openxmlformats.org/officeDocument/2006/relationships/image" Target="../media/image80.png"/><Relationship Id="rId4" Type="http://schemas.openxmlformats.org/officeDocument/2006/relationships/image" Target="../media/image74.jpeg"/><Relationship Id="rId9" Type="http://schemas.openxmlformats.org/officeDocument/2006/relationships/image" Target="../media/image79.png"/></Relationships>
</file>

<file path=ppt/slides/_rels/slide1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89.png"/></Relationships>
</file>

<file path=ppt/slides/_rels/slide2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97.jpeg"/><Relationship Id="rId7" Type="http://schemas.openxmlformats.org/officeDocument/2006/relationships/image" Target="../media/image101.jpeg"/><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s>
</file>

<file path=ppt/slides/_rels/slide2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106.jpeg"/><Relationship Id="rId5" Type="http://schemas.openxmlformats.org/officeDocument/2006/relationships/image" Target="../media/image105.jpe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28.xml.rels><?xml version="1.0" encoding="UTF-8" standalone="yes"?>
<Relationships xmlns="http://schemas.openxmlformats.org/package/2006/relationships"><Relationship Id="rId8" Type="http://schemas.openxmlformats.org/officeDocument/2006/relationships/image" Target="../media/image116.jpg"/><Relationship Id="rId3" Type="http://schemas.openxmlformats.org/officeDocument/2006/relationships/image" Target="../media/image111.jpeg"/><Relationship Id="rId7" Type="http://schemas.openxmlformats.org/officeDocument/2006/relationships/image" Target="../media/image115.jpeg"/><Relationship Id="rId2" Type="http://schemas.openxmlformats.org/officeDocument/2006/relationships/notesSlide" Target="../notesSlides/notesSlide23.xml"/><Relationship Id="rId1" Type="http://schemas.openxmlformats.org/officeDocument/2006/relationships/slideLayout" Target="../slideLayouts/slideLayout29.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12.png"/></Relationships>
</file>

<file path=ppt/slides/_rels/slide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4.xml"/><Relationship Id="rId1" Type="http://schemas.openxmlformats.org/officeDocument/2006/relationships/slideLayout" Target="../slideLayouts/slideLayout29.xml"/><Relationship Id="rId5" Type="http://schemas.openxmlformats.org/officeDocument/2006/relationships/image" Target="../media/image119.png"/><Relationship Id="rId4" Type="http://schemas.openxmlformats.org/officeDocument/2006/relationships/image" Target="../media/image118.png"/></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3.jpe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hyperlink" Target="http://spitportal/ld/docs/se2%20BPO%20and%20More%20Video.mp4" TargetMode="External"/><Relationship Id="rId7" Type="http://schemas.openxmlformats.org/officeDocument/2006/relationships/image" Target="../media/image21.ti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hyperlink" Target="http://spitportal/ld/docs/Who%20is%20se2%20-%20Video.mp4" TargetMode="Externa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0.gif"/><Relationship Id="rId13" Type="http://schemas.openxmlformats.org/officeDocument/2006/relationships/image" Target="../media/image35.jpeg"/><Relationship Id="rId18" Type="http://schemas.openxmlformats.org/officeDocument/2006/relationships/image" Target="../media/image40.png"/><Relationship Id="rId3" Type="http://schemas.openxmlformats.org/officeDocument/2006/relationships/image" Target="../media/image26.png"/><Relationship Id="rId21" Type="http://schemas.openxmlformats.org/officeDocument/2006/relationships/image" Target="../media/image43.tiff"/><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9.xml"/><Relationship Id="rId16" Type="http://schemas.openxmlformats.org/officeDocument/2006/relationships/image" Target="../media/image38.png"/><Relationship Id="rId20" Type="http://schemas.openxmlformats.org/officeDocument/2006/relationships/image" Target="../media/image42.tiff"/><Relationship Id="rId1" Type="http://schemas.openxmlformats.org/officeDocument/2006/relationships/slideLayout" Target="../slideLayouts/slideLayout12.xml"/><Relationship Id="rId6" Type="http://schemas.openxmlformats.org/officeDocument/2006/relationships/hyperlink" Target="https://www.sunamerica.com/TridionData.do?Page_ID=52966" TargetMode="External"/><Relationship Id="rId11" Type="http://schemas.openxmlformats.org/officeDocument/2006/relationships/image" Target="../media/image33.gif"/><Relationship Id="rId5" Type="http://schemas.openxmlformats.org/officeDocument/2006/relationships/image" Target="../media/image28.emf"/><Relationship Id="rId15" Type="http://schemas.openxmlformats.org/officeDocument/2006/relationships/image" Target="../media/image37.png"/><Relationship Id="rId23" Type="http://schemas.openxmlformats.org/officeDocument/2006/relationships/image" Target="../media/image45.tiff"/><Relationship Id="rId10" Type="http://schemas.openxmlformats.org/officeDocument/2006/relationships/image" Target="../media/image32.emf"/><Relationship Id="rId19" Type="http://schemas.openxmlformats.org/officeDocument/2006/relationships/image" Target="../media/image41.png"/><Relationship Id="rId4" Type="http://schemas.openxmlformats.org/officeDocument/2006/relationships/image" Target="../media/image27.emf"/><Relationship Id="rId9" Type="http://schemas.openxmlformats.org/officeDocument/2006/relationships/image" Target="../media/image31.jpeg"/><Relationship Id="rId14" Type="http://schemas.openxmlformats.org/officeDocument/2006/relationships/image" Target="../media/image36.png"/><Relationship Id="rId22" Type="http://schemas.openxmlformats.org/officeDocument/2006/relationships/image" Target="../media/image4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100" dirty="0"/>
              <a:t>Who are SE2</a:t>
            </a:r>
          </a:p>
        </p:txBody>
      </p:sp>
      <p:sp>
        <p:nvSpPr>
          <p:cNvPr id="3" name="Subtitle 2"/>
          <p:cNvSpPr>
            <a:spLocks noGrp="1"/>
          </p:cNvSpPr>
          <p:nvPr>
            <p:ph type="subTitle" idx="1"/>
          </p:nvPr>
        </p:nvSpPr>
        <p:spPr/>
        <p:txBody>
          <a:bodyPr>
            <a:normAutofit fontScale="92500" lnSpcReduction="10000"/>
          </a:bodyPr>
          <a:lstStyle/>
          <a:p>
            <a:r>
              <a:rPr lang="en-IE" sz="2100" i="1" dirty="0" smtClean="0"/>
              <a:t>Friday June 15</a:t>
            </a:r>
            <a:r>
              <a:rPr lang="en-IE" sz="2100" i="1" baseline="30000" dirty="0" smtClean="0"/>
              <a:t>th</a:t>
            </a:r>
            <a:r>
              <a:rPr lang="en-IE" sz="2100" i="1" dirty="0" smtClean="0"/>
              <a:t> 2018</a:t>
            </a:r>
            <a:endParaRPr lang="en-US" sz="2100" i="1" dirty="0"/>
          </a:p>
        </p:txBody>
      </p:sp>
    </p:spTree>
    <p:extLst>
      <p:ext uri="{BB962C8B-B14F-4D97-AF65-F5344CB8AC3E}">
        <p14:creationId xmlns:p14="http://schemas.microsoft.com/office/powerpoint/2010/main" val="15984607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Why Clients Use Us</a:t>
            </a:r>
            <a:endParaRPr lang="en-US" b="1" dirty="0"/>
          </a:p>
        </p:txBody>
      </p:sp>
      <p:sp>
        <p:nvSpPr>
          <p:cNvPr id="4" name="Slide Number Placeholder 3"/>
          <p:cNvSpPr>
            <a:spLocks noGrp="1"/>
          </p:cNvSpPr>
          <p:nvPr>
            <p:ph type="sldNum" sz="quarter" idx="12"/>
          </p:nvPr>
        </p:nvSpPr>
        <p:spPr/>
        <p:txBody>
          <a:bodyPr/>
          <a:lstStyle/>
          <a:p>
            <a:fld id="{AF88E988-FB04-AB4E-BE5A-59F242AF7F7A}" type="slidenum">
              <a:rPr lang="en-US" smtClean="0"/>
              <a:pPr/>
              <a:t>10</a:t>
            </a:fld>
            <a:endParaRPr lang="en-US" dirty="0"/>
          </a:p>
        </p:txBody>
      </p:sp>
      <p:pic>
        <p:nvPicPr>
          <p:cNvPr id="6" name="se2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0004" y="3658755"/>
            <a:ext cx="1757522" cy="661654"/>
          </a:xfrm>
          <a:prstGeom prst="rect">
            <a:avLst/>
          </a:prstGeom>
          <a:effectLst>
            <a:outerShdw blurRad="50800" dist="38100" dir="2700000" algn="tl" rotWithShape="0">
              <a:prstClr val="black">
                <a:alpha val="40000"/>
              </a:prstClr>
            </a:outerShdw>
          </a:effectLst>
        </p:spPr>
      </p:pic>
      <p:grpSp>
        <p:nvGrpSpPr>
          <p:cNvPr id="7" name="4 group Product Launch"/>
          <p:cNvGrpSpPr/>
          <p:nvPr/>
        </p:nvGrpSpPr>
        <p:grpSpPr>
          <a:xfrm>
            <a:off x="5811212" y="508099"/>
            <a:ext cx="2952966" cy="2561377"/>
            <a:chOff x="5850628" y="1045940"/>
            <a:chExt cx="3424168" cy="3073652"/>
          </a:xfrm>
          <a:effectLst>
            <a:outerShdw blurRad="50800" dist="38100" dir="2700000" algn="tl" rotWithShape="0">
              <a:prstClr val="black">
                <a:alpha val="40000"/>
              </a:prstClr>
            </a:outerShdw>
          </a:effectLst>
        </p:grpSpPr>
        <p:grpSp>
          <p:nvGrpSpPr>
            <p:cNvPr id="8" name="Group 7"/>
            <p:cNvGrpSpPr/>
            <p:nvPr/>
          </p:nvGrpSpPr>
          <p:grpSpPr>
            <a:xfrm>
              <a:off x="5850628" y="1045940"/>
              <a:ext cx="3424168" cy="3073652"/>
              <a:chOff x="5850628" y="1045940"/>
              <a:chExt cx="3424168" cy="3073652"/>
            </a:xfrm>
            <a:effectLst>
              <a:outerShdw blurRad="50800" dist="38100" dir="2700000" algn="tl" rotWithShape="0">
                <a:prstClr val="black">
                  <a:alpha val="40000"/>
                </a:prstClr>
              </a:outerShdw>
            </a:effectLst>
          </p:grpSpPr>
          <p:sp>
            <p:nvSpPr>
              <p:cNvPr id="34" name="Oval 33"/>
              <p:cNvSpPr/>
              <p:nvPr/>
            </p:nvSpPr>
            <p:spPr>
              <a:xfrm>
                <a:off x="6563744" y="1974812"/>
                <a:ext cx="1699642" cy="1545723"/>
              </a:xfrm>
              <a:prstGeom prst="ellipse">
                <a:avLst/>
              </a:prstGeom>
              <a:solidFill>
                <a:srgbClr val="AC16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6755443" y="2744158"/>
                <a:ext cx="1375434" cy="1375434"/>
              </a:xfrm>
              <a:prstGeom prst="ellipse">
                <a:avLst/>
              </a:prstGeom>
              <a:solidFill>
                <a:srgbClr val="AC16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7503064" y="2423063"/>
                <a:ext cx="1579559" cy="1427905"/>
              </a:xfrm>
              <a:prstGeom prst="ellipse">
                <a:avLst/>
              </a:prstGeom>
              <a:solidFill>
                <a:srgbClr val="AC16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7767114" y="1430169"/>
                <a:ext cx="1507682" cy="1443386"/>
              </a:xfrm>
              <a:prstGeom prst="ellipse">
                <a:avLst/>
              </a:prstGeom>
              <a:solidFill>
                <a:srgbClr val="AC16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8" name="Oval 37"/>
              <p:cNvSpPr/>
              <p:nvPr/>
            </p:nvSpPr>
            <p:spPr>
              <a:xfrm>
                <a:off x="6744159" y="1045940"/>
                <a:ext cx="1375434" cy="1375435"/>
              </a:xfrm>
              <a:prstGeom prst="ellipse">
                <a:avLst/>
              </a:prstGeom>
              <a:solidFill>
                <a:srgbClr val="AC16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5850628" y="1513456"/>
                <a:ext cx="1375434" cy="1375434"/>
              </a:xfrm>
              <a:prstGeom prst="ellipse">
                <a:avLst/>
              </a:prstGeom>
              <a:solidFill>
                <a:srgbClr val="AC16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 name="Title 1"/>
            <p:cNvSpPr txBox="1">
              <a:spLocks/>
            </p:cNvSpPr>
            <p:nvPr/>
          </p:nvSpPr>
          <p:spPr>
            <a:xfrm>
              <a:off x="6943627" y="2294675"/>
              <a:ext cx="1197148" cy="553675"/>
            </a:xfrm>
            <a:prstGeom prst="rect">
              <a:avLst/>
            </a:prstGeom>
          </p:spPr>
          <p:txBody>
            <a:bodyPr/>
            <a:lstStyle>
              <a:lvl1pPr algn="l" defTabSz="914400" rtl="0" eaLnBrk="1" latinLnBrk="0" hangingPunct="1">
                <a:spcBef>
                  <a:spcPct val="0"/>
                </a:spcBef>
                <a:buNone/>
                <a:defRPr sz="3000" b="1" kern="1200">
                  <a:solidFill>
                    <a:srgbClr val="1073AB"/>
                  </a:solidFill>
                  <a:latin typeface="Arial"/>
                  <a:ea typeface="+mj-ea"/>
                  <a:cs typeface="Arial"/>
                </a:defRPr>
              </a:lvl1pPr>
            </a:lstStyle>
            <a:p>
              <a:pPr algn="ctr">
                <a:lnSpc>
                  <a:spcPct val="90000"/>
                </a:lnSpc>
              </a:pPr>
              <a:r>
                <a:rPr lang="en-US" sz="1400" dirty="0">
                  <a:solidFill>
                    <a:schemeClr val="bg1"/>
                  </a:solidFill>
                  <a:latin typeface="Arial Black"/>
                  <a:cs typeface="Arial Black"/>
                </a:rPr>
                <a:t>Product Launch</a:t>
              </a:r>
            </a:p>
          </p:txBody>
        </p:sp>
        <p:grpSp>
          <p:nvGrpSpPr>
            <p:cNvPr id="10" name="Group 9"/>
            <p:cNvGrpSpPr/>
            <p:nvPr/>
          </p:nvGrpSpPr>
          <p:grpSpPr>
            <a:xfrm>
              <a:off x="6083422" y="1752276"/>
              <a:ext cx="914399" cy="914399"/>
              <a:chOff x="7548234" y="926837"/>
              <a:chExt cx="914399" cy="914399"/>
            </a:xfrm>
          </p:grpSpPr>
          <p:sp>
            <p:nvSpPr>
              <p:cNvPr id="31" name="TextBox 30"/>
              <p:cNvSpPr txBox="1"/>
              <p:nvPr/>
            </p:nvSpPr>
            <p:spPr>
              <a:xfrm rot="13142239">
                <a:off x="7548234" y="926837"/>
                <a:ext cx="914399" cy="914399"/>
              </a:xfrm>
              <a:prstGeom prst="rect">
                <a:avLst/>
              </a:prstGeom>
              <a:noFill/>
            </p:spPr>
            <p:txBody>
              <a:bodyPr wrap="square" rtlCol="0">
                <a:prstTxWarp prst="textCircle">
                  <a:avLst/>
                </a:prstTxWarp>
                <a:spAutoFit/>
              </a:bodyPr>
              <a:lstStyle/>
              <a:p>
                <a:pPr algn="r"/>
                <a:r>
                  <a:rPr lang="en-US" sz="800" b="1" dirty="0">
                    <a:solidFill>
                      <a:schemeClr val="bg1"/>
                    </a:solidFill>
                    <a:latin typeface="Arial"/>
                    <a:cs typeface="Arial"/>
                  </a:rPr>
                  <a:t>Launch New Products Quickly and Efficiently</a:t>
                </a:r>
              </a:p>
            </p:txBody>
          </p:sp>
          <p:sp>
            <p:nvSpPr>
              <p:cNvPr id="32" name="Oval 31"/>
              <p:cNvSpPr>
                <a:spLocks noChangeAspect="1"/>
              </p:cNvSpPr>
              <p:nvPr/>
            </p:nvSpPr>
            <p:spPr>
              <a:xfrm>
                <a:off x="7690558" y="1069161"/>
                <a:ext cx="629751" cy="629751"/>
              </a:xfrm>
              <a:prstGeom prst="ellipse">
                <a:avLst/>
              </a:prstGeom>
              <a:solidFill>
                <a:srgbClr val="AC162C"/>
              </a:solidFill>
              <a:ln w="2540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p>
            </p:txBody>
          </p:sp>
          <p:pic>
            <p:nvPicPr>
              <p:cNvPr id="33" name="Picture 32" descr="launch_01A.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83591" y="1208457"/>
                <a:ext cx="410505" cy="372739"/>
              </a:xfrm>
              <a:prstGeom prst="rect">
                <a:avLst/>
              </a:prstGeom>
              <a:effectLst>
                <a:outerShdw blurRad="50800" dist="38100" dir="2700000" algn="tl" rotWithShape="0">
                  <a:prstClr val="black">
                    <a:alpha val="40000"/>
                  </a:prstClr>
                </a:outerShdw>
              </a:effectLst>
            </p:spPr>
          </p:pic>
        </p:grpSp>
        <p:grpSp>
          <p:nvGrpSpPr>
            <p:cNvPr id="11" name="Group 10"/>
            <p:cNvGrpSpPr/>
            <p:nvPr/>
          </p:nvGrpSpPr>
          <p:grpSpPr>
            <a:xfrm>
              <a:off x="8051479" y="1675510"/>
              <a:ext cx="1086423" cy="918910"/>
              <a:chOff x="8060158" y="79740"/>
              <a:chExt cx="1086423" cy="918910"/>
            </a:xfrm>
          </p:grpSpPr>
          <p:sp>
            <p:nvSpPr>
              <p:cNvPr id="27" name="TextBox 26"/>
              <p:cNvSpPr txBox="1"/>
              <p:nvPr/>
            </p:nvSpPr>
            <p:spPr>
              <a:xfrm rot="11976939">
                <a:off x="8060158" y="79740"/>
                <a:ext cx="1086423" cy="918910"/>
              </a:xfrm>
              <a:prstGeom prst="rect">
                <a:avLst/>
              </a:prstGeom>
              <a:noFill/>
            </p:spPr>
            <p:txBody>
              <a:bodyPr wrap="square" rtlCol="0">
                <a:prstTxWarp prst="textCircle">
                  <a:avLst/>
                </a:prstTxWarp>
                <a:spAutoFit/>
              </a:bodyPr>
              <a:lstStyle/>
              <a:p>
                <a:pPr algn="r"/>
                <a:r>
                  <a:rPr lang="en-US" sz="800" b="1" dirty="0">
                    <a:solidFill>
                      <a:schemeClr val="bg1"/>
                    </a:solidFill>
                    <a:latin typeface="Arial"/>
                    <a:cs typeface="Arial"/>
                  </a:rPr>
                  <a:t>Flexible Scalability</a:t>
                </a:r>
              </a:p>
            </p:txBody>
          </p:sp>
          <p:grpSp>
            <p:nvGrpSpPr>
              <p:cNvPr id="28" name="Group 27"/>
              <p:cNvGrpSpPr/>
              <p:nvPr/>
            </p:nvGrpSpPr>
            <p:grpSpPr>
              <a:xfrm>
                <a:off x="8240731" y="187167"/>
                <a:ext cx="741441" cy="741440"/>
                <a:chOff x="8240731" y="187167"/>
                <a:chExt cx="741441" cy="741440"/>
              </a:xfrm>
            </p:grpSpPr>
            <p:sp>
              <p:nvSpPr>
                <p:cNvPr id="29" name="Oval 28"/>
                <p:cNvSpPr>
                  <a:spLocks noChangeAspect="1"/>
                </p:cNvSpPr>
                <p:nvPr/>
              </p:nvSpPr>
              <p:spPr>
                <a:xfrm>
                  <a:off x="8240731" y="187167"/>
                  <a:ext cx="741441" cy="741440"/>
                </a:xfrm>
                <a:prstGeom prst="ellipse">
                  <a:avLst/>
                </a:prstGeom>
                <a:solidFill>
                  <a:srgbClr val="AC162C"/>
                </a:solidFill>
                <a:ln w="2540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chemeClr val="bg1"/>
                    </a:solidFill>
                  </a:endParaRPr>
                </a:p>
              </p:txBody>
            </p:sp>
            <p:pic>
              <p:nvPicPr>
                <p:cNvPr id="30" name="Picture 29" descr="speedometer_02A.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0851" y="315206"/>
                  <a:ext cx="435428" cy="435428"/>
                </a:xfrm>
                <a:prstGeom prst="rect">
                  <a:avLst/>
                </a:prstGeom>
                <a:effectLst>
                  <a:outerShdw blurRad="50800" dist="38100" dir="2700000" algn="tl" rotWithShape="0">
                    <a:srgbClr val="000000">
                      <a:alpha val="40000"/>
                    </a:srgbClr>
                  </a:outerShdw>
                </a:effectLst>
              </p:spPr>
            </p:pic>
          </p:grpSp>
        </p:grpSp>
        <p:grpSp>
          <p:nvGrpSpPr>
            <p:cNvPr id="12" name="Group 11"/>
            <p:cNvGrpSpPr/>
            <p:nvPr/>
          </p:nvGrpSpPr>
          <p:grpSpPr>
            <a:xfrm>
              <a:off x="7947969" y="2762968"/>
              <a:ext cx="930800" cy="802085"/>
              <a:chOff x="8430134" y="1348638"/>
              <a:chExt cx="930800" cy="802085"/>
            </a:xfrm>
          </p:grpSpPr>
          <p:sp>
            <p:nvSpPr>
              <p:cNvPr id="23" name="TextBox 22"/>
              <p:cNvSpPr txBox="1"/>
              <p:nvPr/>
            </p:nvSpPr>
            <p:spPr>
              <a:xfrm rot="12767713">
                <a:off x="8430134" y="1348638"/>
                <a:ext cx="930800" cy="802085"/>
              </a:xfrm>
              <a:prstGeom prst="rect">
                <a:avLst/>
              </a:prstGeom>
              <a:noFill/>
            </p:spPr>
            <p:txBody>
              <a:bodyPr wrap="square" rtlCol="0">
                <a:prstTxWarp prst="textCircle">
                  <a:avLst/>
                </a:prstTxWarp>
                <a:spAutoFit/>
              </a:bodyPr>
              <a:lstStyle/>
              <a:p>
                <a:pPr algn="r"/>
                <a:r>
                  <a:rPr lang="en-US" sz="800" b="1" dirty="0">
                    <a:solidFill>
                      <a:schemeClr val="bg1"/>
                    </a:solidFill>
                    <a:latin typeface="Arial"/>
                    <a:cs typeface="Arial"/>
                  </a:rPr>
                  <a:t>Electronic Processing</a:t>
                </a:r>
              </a:p>
            </p:txBody>
          </p:sp>
          <p:grpSp>
            <p:nvGrpSpPr>
              <p:cNvPr id="24" name="Group 23"/>
              <p:cNvGrpSpPr/>
              <p:nvPr/>
            </p:nvGrpSpPr>
            <p:grpSpPr>
              <a:xfrm>
                <a:off x="8502842" y="1473580"/>
                <a:ext cx="630936" cy="630936"/>
                <a:chOff x="8502842" y="1473580"/>
                <a:chExt cx="630936" cy="630936"/>
              </a:xfrm>
            </p:grpSpPr>
            <p:sp>
              <p:nvSpPr>
                <p:cNvPr id="25" name="Oval 24"/>
                <p:cNvSpPr>
                  <a:spLocks noChangeAspect="1"/>
                </p:cNvSpPr>
                <p:nvPr/>
              </p:nvSpPr>
              <p:spPr>
                <a:xfrm>
                  <a:off x="8502842" y="1473580"/>
                  <a:ext cx="630936" cy="630936"/>
                </a:xfrm>
                <a:prstGeom prst="ellipse">
                  <a:avLst/>
                </a:prstGeom>
                <a:solidFill>
                  <a:srgbClr val="AC162C"/>
                </a:solidFill>
                <a:ln w="2540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6" name="Picture 25" descr="processing_01A.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41320" y="1560552"/>
                  <a:ext cx="571241" cy="456993"/>
                </a:xfrm>
                <a:prstGeom prst="rect">
                  <a:avLst/>
                </a:prstGeom>
                <a:effectLst>
                  <a:outerShdw blurRad="50800" dist="38100" dir="2700000" algn="tl" rotWithShape="0">
                    <a:prstClr val="black">
                      <a:alpha val="40000"/>
                    </a:prstClr>
                  </a:outerShdw>
                </a:effectLst>
              </p:spPr>
            </p:pic>
          </p:grpSp>
        </p:grpSp>
        <p:grpSp>
          <p:nvGrpSpPr>
            <p:cNvPr id="13" name="Group 12"/>
            <p:cNvGrpSpPr/>
            <p:nvPr/>
          </p:nvGrpSpPr>
          <p:grpSpPr>
            <a:xfrm>
              <a:off x="7033514" y="3065857"/>
              <a:ext cx="879758" cy="888011"/>
              <a:chOff x="7664667" y="2280767"/>
              <a:chExt cx="879758" cy="888011"/>
            </a:xfrm>
          </p:grpSpPr>
          <p:sp>
            <p:nvSpPr>
              <p:cNvPr id="19" name="TextBox 18"/>
              <p:cNvSpPr txBox="1"/>
              <p:nvPr/>
            </p:nvSpPr>
            <p:spPr>
              <a:xfrm rot="9461978">
                <a:off x="7664667" y="2280767"/>
                <a:ext cx="879758" cy="876999"/>
              </a:xfrm>
              <a:prstGeom prst="rect">
                <a:avLst/>
              </a:prstGeom>
              <a:noFill/>
              <a:effectLst>
                <a:outerShdw blurRad="50800" dist="38100" dir="2700000" algn="tl" rotWithShape="0">
                  <a:prstClr val="black">
                    <a:alpha val="40000"/>
                  </a:prstClr>
                </a:outerShdw>
              </a:effectLst>
            </p:spPr>
            <p:txBody>
              <a:bodyPr wrap="square" rtlCol="0">
                <a:prstTxWarp prst="textCircle">
                  <a:avLst/>
                </a:prstTxWarp>
                <a:spAutoFit/>
              </a:bodyPr>
              <a:lstStyle/>
              <a:p>
                <a:pPr algn="r"/>
                <a:r>
                  <a:rPr lang="en-US" sz="800" b="1" dirty="0">
                    <a:solidFill>
                      <a:schemeClr val="bg1"/>
                    </a:solidFill>
                    <a:latin typeface="Arial"/>
                    <a:cs typeface="Arial"/>
                  </a:rPr>
                  <a:t>Improve Speed to Market</a:t>
                </a:r>
              </a:p>
            </p:txBody>
          </p:sp>
          <p:grpSp>
            <p:nvGrpSpPr>
              <p:cNvPr id="20" name="Group 19"/>
              <p:cNvGrpSpPr/>
              <p:nvPr/>
            </p:nvGrpSpPr>
            <p:grpSpPr>
              <a:xfrm>
                <a:off x="7780764" y="2437604"/>
                <a:ext cx="731175" cy="731174"/>
                <a:chOff x="7780764" y="2437604"/>
                <a:chExt cx="731175" cy="731174"/>
              </a:xfrm>
            </p:grpSpPr>
            <p:sp>
              <p:nvSpPr>
                <p:cNvPr id="21" name="Oval 20"/>
                <p:cNvSpPr>
                  <a:spLocks noChangeAspect="1"/>
                </p:cNvSpPr>
                <p:nvPr/>
              </p:nvSpPr>
              <p:spPr>
                <a:xfrm>
                  <a:off x="7780764" y="2437604"/>
                  <a:ext cx="731175" cy="731174"/>
                </a:xfrm>
                <a:prstGeom prst="ellipse">
                  <a:avLst/>
                </a:prstGeom>
                <a:solidFill>
                  <a:srgbClr val="AC162C"/>
                </a:solidFill>
                <a:ln w="25400">
                  <a:solidFill>
                    <a:schemeClr val="bg1"/>
                  </a:solidFill>
                </a:ln>
                <a:effectLst>
                  <a:outerShdw blurRad="38100" dist="254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2" name="Picture 21" descr="speed_01A.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27558" y="2461626"/>
                  <a:ext cx="665038" cy="665040"/>
                </a:xfrm>
                <a:prstGeom prst="rect">
                  <a:avLst/>
                </a:prstGeom>
                <a:effectLst>
                  <a:outerShdw blurRad="50800" dist="38100" dir="2700000" algn="tl" rotWithShape="0">
                    <a:prstClr val="black">
                      <a:alpha val="40000"/>
                    </a:prstClr>
                  </a:outerShdw>
                </a:effectLst>
              </p:spPr>
            </p:pic>
          </p:grpSp>
        </p:grpSp>
        <p:grpSp>
          <p:nvGrpSpPr>
            <p:cNvPr id="14" name="Group 13"/>
            <p:cNvGrpSpPr/>
            <p:nvPr/>
          </p:nvGrpSpPr>
          <p:grpSpPr>
            <a:xfrm>
              <a:off x="7026167" y="1268962"/>
              <a:ext cx="877824" cy="877824"/>
              <a:chOff x="8830941" y="2301027"/>
              <a:chExt cx="877824" cy="877824"/>
            </a:xfrm>
          </p:grpSpPr>
          <p:sp>
            <p:nvSpPr>
              <p:cNvPr id="15" name="TextBox 14"/>
              <p:cNvSpPr txBox="1"/>
              <p:nvPr/>
            </p:nvSpPr>
            <p:spPr>
              <a:xfrm rot="10420861">
                <a:off x="8830941" y="2301027"/>
                <a:ext cx="877824" cy="877824"/>
              </a:xfrm>
              <a:prstGeom prst="rect">
                <a:avLst/>
              </a:prstGeom>
              <a:noFill/>
            </p:spPr>
            <p:txBody>
              <a:bodyPr wrap="square" rtlCol="0">
                <a:prstTxWarp prst="textCircle">
                  <a:avLst/>
                </a:prstTxWarp>
                <a:spAutoFit/>
              </a:bodyPr>
              <a:lstStyle/>
              <a:p>
                <a:pPr algn="r"/>
                <a:r>
                  <a:rPr lang="en-US" sz="800" b="1" dirty="0">
                    <a:solidFill>
                      <a:schemeClr val="bg1"/>
                    </a:solidFill>
                    <a:latin typeface="Arial"/>
                    <a:cs typeface="Arial"/>
                  </a:rPr>
                  <a:t>Support Distribution</a:t>
                </a:r>
              </a:p>
            </p:txBody>
          </p:sp>
          <p:grpSp>
            <p:nvGrpSpPr>
              <p:cNvPr id="16" name="Group 15"/>
              <p:cNvGrpSpPr/>
              <p:nvPr/>
            </p:nvGrpSpPr>
            <p:grpSpPr>
              <a:xfrm>
                <a:off x="8947061" y="2462233"/>
                <a:ext cx="630936" cy="630936"/>
                <a:chOff x="8947061" y="2462233"/>
                <a:chExt cx="630936" cy="630936"/>
              </a:xfrm>
            </p:grpSpPr>
            <p:sp>
              <p:nvSpPr>
                <p:cNvPr id="17" name="Oval 16"/>
                <p:cNvSpPr>
                  <a:spLocks noChangeAspect="1"/>
                </p:cNvSpPr>
                <p:nvPr/>
              </p:nvSpPr>
              <p:spPr>
                <a:xfrm>
                  <a:off x="8947061" y="2462233"/>
                  <a:ext cx="630936" cy="630936"/>
                </a:xfrm>
                <a:prstGeom prst="ellipse">
                  <a:avLst/>
                </a:prstGeom>
                <a:solidFill>
                  <a:srgbClr val="AC162C"/>
                </a:solidFill>
                <a:ln w="2540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8" name="Picture 17" descr="support_01A.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42911" y="2530185"/>
                  <a:ext cx="459578" cy="450387"/>
                </a:xfrm>
                <a:prstGeom prst="rect">
                  <a:avLst/>
                </a:prstGeom>
                <a:effectLst>
                  <a:outerShdw blurRad="50800" dist="38100" dir="2700000" algn="tl" rotWithShape="0">
                    <a:prstClr val="black">
                      <a:alpha val="40000"/>
                    </a:prstClr>
                  </a:outerShdw>
                </a:effectLst>
              </p:spPr>
            </p:pic>
          </p:grpSp>
        </p:grpSp>
      </p:grpSp>
      <p:grpSp>
        <p:nvGrpSpPr>
          <p:cNvPr id="40" name="3 group Reduce Risk"/>
          <p:cNvGrpSpPr/>
          <p:nvPr/>
        </p:nvGrpSpPr>
        <p:grpSpPr>
          <a:xfrm>
            <a:off x="3097883" y="692696"/>
            <a:ext cx="2841147" cy="2147388"/>
            <a:chOff x="2520524" y="847848"/>
            <a:chExt cx="3524114" cy="2390651"/>
          </a:xfrm>
          <a:effectLst>
            <a:outerShdw blurRad="50800" dist="38100" dir="2700000" algn="tl" rotWithShape="0">
              <a:prstClr val="black">
                <a:alpha val="40000"/>
              </a:prstClr>
            </a:outerShdw>
          </a:effectLst>
        </p:grpSpPr>
        <p:grpSp>
          <p:nvGrpSpPr>
            <p:cNvPr id="41" name="Group 40"/>
            <p:cNvGrpSpPr/>
            <p:nvPr/>
          </p:nvGrpSpPr>
          <p:grpSpPr>
            <a:xfrm>
              <a:off x="2520524" y="847848"/>
              <a:ext cx="3524114" cy="2390651"/>
              <a:chOff x="2520524" y="847848"/>
              <a:chExt cx="3524114" cy="2390651"/>
            </a:xfrm>
            <a:effectLst>
              <a:outerShdw blurRad="50800" dist="38100" dir="2700000" algn="tl" rotWithShape="0">
                <a:prstClr val="black">
                  <a:alpha val="40000"/>
                </a:prstClr>
              </a:outerShdw>
            </a:effectLst>
          </p:grpSpPr>
          <p:sp>
            <p:nvSpPr>
              <p:cNvPr id="58" name="Oval 57"/>
              <p:cNvSpPr/>
              <p:nvPr/>
            </p:nvSpPr>
            <p:spPr>
              <a:xfrm>
                <a:off x="3765911" y="1772248"/>
                <a:ext cx="1375434" cy="1466251"/>
              </a:xfrm>
              <a:prstGeom prst="ellipse">
                <a:avLst/>
              </a:prstGeom>
              <a:solidFill>
                <a:srgbClr val="002F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4374552" y="1409492"/>
                <a:ext cx="1670086" cy="1388342"/>
              </a:xfrm>
              <a:prstGeom prst="ellipse">
                <a:avLst/>
              </a:prstGeom>
              <a:solidFill>
                <a:srgbClr val="002F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2520524" y="1781831"/>
                <a:ext cx="1700671" cy="1407340"/>
              </a:xfrm>
              <a:prstGeom prst="ellipse">
                <a:avLst/>
              </a:prstGeom>
              <a:solidFill>
                <a:srgbClr val="002F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p:cNvSpPr/>
              <p:nvPr/>
            </p:nvSpPr>
            <p:spPr>
              <a:xfrm>
                <a:off x="3261271" y="847848"/>
                <a:ext cx="1757641" cy="1535556"/>
              </a:xfrm>
              <a:prstGeom prst="ellipse">
                <a:avLst/>
              </a:prstGeom>
              <a:solidFill>
                <a:srgbClr val="002F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2" name="Title 1"/>
            <p:cNvSpPr txBox="1">
              <a:spLocks/>
            </p:cNvSpPr>
            <p:nvPr/>
          </p:nvSpPr>
          <p:spPr>
            <a:xfrm>
              <a:off x="3795974" y="2320412"/>
              <a:ext cx="1311501" cy="553674"/>
            </a:xfrm>
            <a:prstGeom prst="rect">
              <a:avLst/>
            </a:prstGeom>
          </p:spPr>
          <p:txBody>
            <a:bodyPr/>
            <a:lstStyle>
              <a:lvl1pPr algn="l" defTabSz="914400" rtl="0" eaLnBrk="1" latinLnBrk="0" hangingPunct="1">
                <a:spcBef>
                  <a:spcPct val="0"/>
                </a:spcBef>
                <a:buNone/>
                <a:defRPr sz="3000" b="1" kern="1200">
                  <a:solidFill>
                    <a:srgbClr val="1073AB"/>
                  </a:solidFill>
                  <a:latin typeface="Arial"/>
                  <a:ea typeface="+mj-ea"/>
                  <a:cs typeface="Arial"/>
                </a:defRPr>
              </a:lvl1pPr>
            </a:lstStyle>
            <a:p>
              <a:pPr algn="ctr">
                <a:lnSpc>
                  <a:spcPct val="90000"/>
                </a:lnSpc>
              </a:pPr>
              <a:r>
                <a:rPr lang="en-US" sz="1600" dirty="0">
                  <a:solidFill>
                    <a:schemeClr val="bg1"/>
                  </a:solidFill>
                  <a:latin typeface="Arial Black"/>
                  <a:cs typeface="Arial Black"/>
                </a:rPr>
                <a:t>Reduce </a:t>
              </a:r>
            </a:p>
            <a:p>
              <a:pPr algn="ctr">
                <a:lnSpc>
                  <a:spcPct val="90000"/>
                </a:lnSpc>
              </a:pPr>
              <a:r>
                <a:rPr lang="en-US" sz="1600" dirty="0">
                  <a:solidFill>
                    <a:schemeClr val="bg1"/>
                  </a:solidFill>
                  <a:latin typeface="Arial Black"/>
                  <a:cs typeface="Arial Black"/>
                </a:rPr>
                <a:t>Risk</a:t>
              </a:r>
            </a:p>
          </p:txBody>
        </p:sp>
        <p:grpSp>
          <p:nvGrpSpPr>
            <p:cNvPr id="43" name="Group 42"/>
            <p:cNvGrpSpPr/>
            <p:nvPr/>
          </p:nvGrpSpPr>
          <p:grpSpPr>
            <a:xfrm>
              <a:off x="4800443" y="1644749"/>
              <a:ext cx="957892" cy="877517"/>
              <a:chOff x="7889679" y="2122235"/>
              <a:chExt cx="957892" cy="877517"/>
            </a:xfrm>
          </p:grpSpPr>
          <p:sp>
            <p:nvSpPr>
              <p:cNvPr id="54" name="TextBox 53"/>
              <p:cNvSpPr txBox="1"/>
              <p:nvPr/>
            </p:nvSpPr>
            <p:spPr>
              <a:xfrm rot="14382438">
                <a:off x="7929866" y="2082048"/>
                <a:ext cx="877517" cy="957892"/>
              </a:xfrm>
              <a:prstGeom prst="rect">
                <a:avLst/>
              </a:prstGeom>
              <a:noFill/>
            </p:spPr>
            <p:txBody>
              <a:bodyPr wrap="square" rtlCol="0">
                <a:prstTxWarp prst="textCircle">
                  <a:avLst/>
                </a:prstTxWarp>
                <a:spAutoFit/>
              </a:bodyPr>
              <a:lstStyle/>
              <a:p>
                <a:pPr algn="r"/>
                <a:r>
                  <a:rPr lang="en-US" sz="800" b="1" dirty="0">
                    <a:solidFill>
                      <a:schemeClr val="bg1"/>
                    </a:solidFill>
                    <a:latin typeface="Arial"/>
                    <a:cs typeface="Arial"/>
                  </a:rPr>
                  <a:t>Reduce Compliance Risk</a:t>
                </a:r>
              </a:p>
            </p:txBody>
          </p:sp>
          <p:grpSp>
            <p:nvGrpSpPr>
              <p:cNvPr id="55" name="Group 54"/>
              <p:cNvGrpSpPr/>
              <p:nvPr/>
            </p:nvGrpSpPr>
            <p:grpSpPr>
              <a:xfrm>
                <a:off x="7940494" y="2227267"/>
                <a:ext cx="810168" cy="678658"/>
                <a:chOff x="7897016" y="2106447"/>
                <a:chExt cx="889512" cy="745125"/>
              </a:xfrm>
            </p:grpSpPr>
            <p:sp>
              <p:nvSpPr>
                <p:cNvPr id="56" name="Oval 55"/>
                <p:cNvSpPr>
                  <a:spLocks noChangeAspect="1"/>
                </p:cNvSpPr>
                <p:nvPr/>
              </p:nvSpPr>
              <p:spPr>
                <a:xfrm>
                  <a:off x="7897016" y="2106447"/>
                  <a:ext cx="889512" cy="745125"/>
                </a:xfrm>
                <a:prstGeom prst="ellipse">
                  <a:avLst/>
                </a:prstGeom>
                <a:solidFill>
                  <a:srgbClr val="002F87"/>
                </a:solidFill>
                <a:ln w="2540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7" name="Picture 56" descr="conversion_01A.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81091" y="2231989"/>
                  <a:ext cx="521361" cy="481739"/>
                </a:xfrm>
                <a:prstGeom prst="rect">
                  <a:avLst/>
                </a:prstGeom>
                <a:effectLst>
                  <a:outerShdw blurRad="50800" dist="38100" dir="2700000" algn="tl" rotWithShape="0">
                    <a:prstClr val="black">
                      <a:alpha val="40000"/>
                    </a:prstClr>
                  </a:outerShdw>
                </a:effectLst>
              </p:spPr>
            </p:pic>
          </p:grpSp>
        </p:grpSp>
        <p:grpSp>
          <p:nvGrpSpPr>
            <p:cNvPr id="44" name="Group 43"/>
            <p:cNvGrpSpPr/>
            <p:nvPr/>
          </p:nvGrpSpPr>
          <p:grpSpPr>
            <a:xfrm>
              <a:off x="3534170" y="993442"/>
              <a:ext cx="1277730" cy="1131220"/>
              <a:chOff x="5190671" y="1447562"/>
              <a:chExt cx="1277730" cy="1131220"/>
            </a:xfrm>
          </p:grpSpPr>
          <p:sp>
            <p:nvSpPr>
              <p:cNvPr id="50" name="TextBox 49"/>
              <p:cNvSpPr txBox="1"/>
              <p:nvPr/>
            </p:nvSpPr>
            <p:spPr>
              <a:xfrm rot="13657970">
                <a:off x="5263926" y="1374307"/>
                <a:ext cx="1131220" cy="1277730"/>
              </a:xfrm>
              <a:prstGeom prst="rect">
                <a:avLst/>
              </a:prstGeom>
              <a:noFill/>
            </p:spPr>
            <p:txBody>
              <a:bodyPr wrap="square" rtlCol="0">
                <a:prstTxWarp prst="textCircle">
                  <a:avLst/>
                </a:prstTxWarp>
                <a:spAutoFit/>
              </a:bodyPr>
              <a:lstStyle/>
              <a:p>
                <a:pPr algn="r"/>
                <a:r>
                  <a:rPr lang="en-US" sz="800" b="1" dirty="0">
                    <a:solidFill>
                      <a:schemeClr val="bg1"/>
                    </a:solidFill>
                    <a:latin typeface="Arial"/>
                    <a:cs typeface="Arial"/>
                  </a:rPr>
                  <a:t>Achieve Transformation Benefits with Lower Risk</a:t>
                </a:r>
              </a:p>
            </p:txBody>
          </p:sp>
          <p:grpSp>
            <p:nvGrpSpPr>
              <p:cNvPr id="51" name="Group 50"/>
              <p:cNvGrpSpPr/>
              <p:nvPr/>
            </p:nvGrpSpPr>
            <p:grpSpPr>
              <a:xfrm>
                <a:off x="5436986" y="1643584"/>
                <a:ext cx="679747" cy="621289"/>
                <a:chOff x="5399429" y="1505379"/>
                <a:chExt cx="746319" cy="682135"/>
              </a:xfrm>
            </p:grpSpPr>
            <p:sp>
              <p:nvSpPr>
                <p:cNvPr id="52" name="Oval 51"/>
                <p:cNvSpPr>
                  <a:spLocks noChangeAspect="1"/>
                </p:cNvSpPr>
                <p:nvPr/>
              </p:nvSpPr>
              <p:spPr>
                <a:xfrm>
                  <a:off x="5399429" y="1505379"/>
                  <a:ext cx="746319" cy="682135"/>
                </a:xfrm>
                <a:prstGeom prst="ellipse">
                  <a:avLst/>
                </a:prstGeom>
                <a:solidFill>
                  <a:srgbClr val="002F87"/>
                </a:solidFill>
                <a:ln w="2540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3" name="Picture 52" descr="risk_01A.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12581" y="1569392"/>
                  <a:ext cx="520015" cy="468013"/>
                </a:xfrm>
                <a:prstGeom prst="rect">
                  <a:avLst/>
                </a:prstGeom>
                <a:effectLst>
                  <a:outerShdw blurRad="50800" dist="38100" dir="2700000" algn="tl" rotWithShape="0">
                    <a:prstClr val="black">
                      <a:alpha val="40000"/>
                    </a:prstClr>
                  </a:outerShdw>
                </a:effectLst>
              </p:spPr>
            </p:pic>
          </p:grpSp>
        </p:grpSp>
        <p:grpSp>
          <p:nvGrpSpPr>
            <p:cNvPr id="45" name="Group 44"/>
            <p:cNvGrpSpPr/>
            <p:nvPr/>
          </p:nvGrpSpPr>
          <p:grpSpPr>
            <a:xfrm>
              <a:off x="2794776" y="2017578"/>
              <a:ext cx="1064551" cy="912024"/>
              <a:chOff x="6300198" y="1524146"/>
              <a:chExt cx="1064551" cy="912024"/>
            </a:xfrm>
          </p:grpSpPr>
          <p:sp>
            <p:nvSpPr>
              <p:cNvPr id="46" name="TextBox 45"/>
              <p:cNvSpPr txBox="1"/>
              <p:nvPr/>
            </p:nvSpPr>
            <p:spPr>
              <a:xfrm rot="6417548">
                <a:off x="6376462" y="1447882"/>
                <a:ext cx="912024" cy="1064551"/>
              </a:xfrm>
              <a:prstGeom prst="rect">
                <a:avLst/>
              </a:prstGeom>
              <a:noFill/>
            </p:spPr>
            <p:txBody>
              <a:bodyPr wrap="square" rtlCol="0">
                <a:prstTxWarp prst="textCircle">
                  <a:avLst/>
                </a:prstTxWarp>
                <a:spAutoFit/>
              </a:bodyPr>
              <a:lstStyle/>
              <a:p>
                <a:pPr algn="r"/>
                <a:r>
                  <a:rPr lang="en-US" sz="800" b="1" dirty="0">
                    <a:solidFill>
                      <a:schemeClr val="bg1"/>
                    </a:solidFill>
                    <a:latin typeface="Arial"/>
                    <a:cs typeface="Arial"/>
                  </a:rPr>
                  <a:t>Reduce Conversion Risk</a:t>
                </a:r>
              </a:p>
            </p:txBody>
          </p:sp>
          <p:grpSp>
            <p:nvGrpSpPr>
              <p:cNvPr id="47" name="Group 46"/>
              <p:cNvGrpSpPr/>
              <p:nvPr/>
            </p:nvGrpSpPr>
            <p:grpSpPr>
              <a:xfrm>
                <a:off x="6509256" y="1691408"/>
                <a:ext cx="685705" cy="580424"/>
                <a:chOff x="6406757" y="1586074"/>
                <a:chExt cx="752859" cy="637267"/>
              </a:xfrm>
            </p:grpSpPr>
            <p:sp>
              <p:nvSpPr>
                <p:cNvPr id="48" name="Oval 47"/>
                <p:cNvSpPr>
                  <a:spLocks noChangeAspect="1"/>
                </p:cNvSpPr>
                <p:nvPr/>
              </p:nvSpPr>
              <p:spPr>
                <a:xfrm>
                  <a:off x="6406757" y="1586074"/>
                  <a:ext cx="752859" cy="637267"/>
                </a:xfrm>
                <a:prstGeom prst="ellipse">
                  <a:avLst/>
                </a:prstGeom>
                <a:solidFill>
                  <a:srgbClr val="002F87"/>
                </a:solidFill>
                <a:ln w="2540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9" name="Picture 48" descr="shield_01A.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72552" y="1695214"/>
                  <a:ext cx="412492" cy="434866"/>
                </a:xfrm>
                <a:prstGeom prst="rect">
                  <a:avLst/>
                </a:prstGeom>
                <a:effectLst>
                  <a:outerShdw blurRad="50800" dist="38100" dir="2700000" algn="tl" rotWithShape="0">
                    <a:prstClr val="black">
                      <a:alpha val="40000"/>
                    </a:prstClr>
                  </a:outerShdw>
                </a:effectLst>
              </p:spPr>
            </p:pic>
          </p:grpSp>
        </p:grpSp>
      </p:grpSp>
      <p:grpSp>
        <p:nvGrpSpPr>
          <p:cNvPr id="62" name="2 group Improve Profitabilty"/>
          <p:cNvGrpSpPr/>
          <p:nvPr/>
        </p:nvGrpSpPr>
        <p:grpSpPr>
          <a:xfrm>
            <a:off x="463138" y="627121"/>
            <a:ext cx="2750478" cy="2394596"/>
            <a:chOff x="-74608" y="1279584"/>
            <a:chExt cx="2846459" cy="2869721"/>
          </a:xfrm>
          <a:effectLst>
            <a:outerShdw blurRad="50800" dist="38100" dir="2700000" algn="tl" rotWithShape="0">
              <a:prstClr val="black">
                <a:alpha val="40000"/>
              </a:prstClr>
            </a:outerShdw>
          </a:effectLst>
        </p:grpSpPr>
        <p:grpSp>
          <p:nvGrpSpPr>
            <p:cNvPr id="63" name="Group 62"/>
            <p:cNvGrpSpPr/>
            <p:nvPr/>
          </p:nvGrpSpPr>
          <p:grpSpPr>
            <a:xfrm>
              <a:off x="-74608" y="1279584"/>
              <a:ext cx="2846459" cy="2869721"/>
              <a:chOff x="-74608" y="1279584"/>
              <a:chExt cx="2846459" cy="2869721"/>
            </a:xfrm>
            <a:effectLst>
              <a:outerShdw blurRad="50800" dist="38100" dir="2700000" algn="tl" rotWithShape="0">
                <a:prstClr val="black">
                  <a:alpha val="40000"/>
                </a:prstClr>
              </a:outerShdw>
            </a:effectLst>
          </p:grpSpPr>
          <p:sp>
            <p:nvSpPr>
              <p:cNvPr id="80" name="Oval 79"/>
              <p:cNvSpPr/>
              <p:nvPr/>
            </p:nvSpPr>
            <p:spPr>
              <a:xfrm>
                <a:off x="1345720" y="1896852"/>
                <a:ext cx="1426131" cy="1375434"/>
              </a:xfrm>
              <a:prstGeom prst="ellipse">
                <a:avLst/>
              </a:prstGeom>
              <a:solidFill>
                <a:srgbClr val="7ACC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Oval 80"/>
              <p:cNvSpPr/>
              <p:nvPr/>
            </p:nvSpPr>
            <p:spPr>
              <a:xfrm>
                <a:off x="583721" y="2773871"/>
                <a:ext cx="1375434" cy="1375434"/>
              </a:xfrm>
              <a:prstGeom prst="ellipse">
                <a:avLst/>
              </a:prstGeom>
              <a:solidFill>
                <a:srgbClr val="7ACC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Oval 81"/>
              <p:cNvSpPr/>
              <p:nvPr/>
            </p:nvSpPr>
            <p:spPr>
              <a:xfrm>
                <a:off x="-74608" y="1798004"/>
                <a:ext cx="1650366" cy="1642019"/>
              </a:xfrm>
              <a:prstGeom prst="ellipse">
                <a:avLst/>
              </a:prstGeom>
              <a:solidFill>
                <a:srgbClr val="7ACC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83" name="Oval 82"/>
              <p:cNvSpPr/>
              <p:nvPr/>
            </p:nvSpPr>
            <p:spPr>
              <a:xfrm>
                <a:off x="800340" y="1279584"/>
                <a:ext cx="1375434" cy="1375434"/>
              </a:xfrm>
              <a:prstGeom prst="ellipse">
                <a:avLst/>
              </a:prstGeom>
              <a:solidFill>
                <a:srgbClr val="7ACC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4" name="Title 1"/>
            <p:cNvSpPr txBox="1">
              <a:spLocks/>
            </p:cNvSpPr>
            <p:nvPr/>
          </p:nvSpPr>
          <p:spPr>
            <a:xfrm>
              <a:off x="1161899" y="2302098"/>
              <a:ext cx="1551214" cy="553674"/>
            </a:xfrm>
            <a:prstGeom prst="rect">
              <a:avLst/>
            </a:prstGeom>
            <a:ln>
              <a:noFill/>
            </a:ln>
          </p:spPr>
          <p:txBody>
            <a:bodyPr/>
            <a:lstStyle>
              <a:lvl1pPr algn="l" defTabSz="914400" rtl="0" eaLnBrk="1" latinLnBrk="0" hangingPunct="1">
                <a:spcBef>
                  <a:spcPct val="0"/>
                </a:spcBef>
                <a:buNone/>
                <a:defRPr sz="3000" b="1" kern="1200">
                  <a:solidFill>
                    <a:srgbClr val="1073AB"/>
                  </a:solidFill>
                  <a:latin typeface="Arial"/>
                  <a:ea typeface="+mj-ea"/>
                  <a:cs typeface="Arial"/>
                </a:defRPr>
              </a:lvl1pPr>
            </a:lstStyle>
            <a:p>
              <a:pPr algn="ctr">
                <a:lnSpc>
                  <a:spcPct val="90000"/>
                </a:lnSpc>
              </a:pPr>
              <a:r>
                <a:rPr lang="en-US" sz="1600" dirty="0">
                  <a:solidFill>
                    <a:schemeClr val="bg1"/>
                  </a:solidFill>
                  <a:latin typeface="Arial Black"/>
                  <a:cs typeface="Arial Black"/>
                </a:rPr>
                <a:t>Improve </a:t>
              </a:r>
            </a:p>
            <a:p>
              <a:pPr algn="ctr">
                <a:lnSpc>
                  <a:spcPct val="90000"/>
                </a:lnSpc>
              </a:pPr>
              <a:r>
                <a:rPr lang="en-US" sz="1600" dirty="0">
                  <a:solidFill>
                    <a:schemeClr val="bg1"/>
                  </a:solidFill>
                  <a:latin typeface="Arial Black"/>
                  <a:cs typeface="Arial Black"/>
                </a:rPr>
                <a:t>Profitability</a:t>
              </a:r>
            </a:p>
          </p:txBody>
        </p:sp>
        <p:grpSp>
          <p:nvGrpSpPr>
            <p:cNvPr id="65" name="Group 64"/>
            <p:cNvGrpSpPr/>
            <p:nvPr/>
          </p:nvGrpSpPr>
          <p:grpSpPr>
            <a:xfrm>
              <a:off x="1020204" y="1529987"/>
              <a:ext cx="877824" cy="908986"/>
              <a:chOff x="1936971" y="1632797"/>
              <a:chExt cx="877824" cy="908986"/>
            </a:xfrm>
          </p:grpSpPr>
          <p:sp>
            <p:nvSpPr>
              <p:cNvPr id="76" name="TextBox 75"/>
              <p:cNvSpPr txBox="1"/>
              <p:nvPr/>
            </p:nvSpPr>
            <p:spPr>
              <a:xfrm rot="9959338">
                <a:off x="1936971" y="1632797"/>
                <a:ext cx="877824" cy="908986"/>
              </a:xfrm>
              <a:prstGeom prst="rect">
                <a:avLst/>
              </a:prstGeom>
              <a:noFill/>
              <a:ln>
                <a:noFill/>
              </a:ln>
            </p:spPr>
            <p:txBody>
              <a:bodyPr wrap="square" rtlCol="0">
                <a:prstTxWarp prst="textCircle">
                  <a:avLst/>
                </a:prstTxWarp>
                <a:spAutoFit/>
              </a:bodyPr>
              <a:lstStyle/>
              <a:p>
                <a:pPr algn="r"/>
                <a:r>
                  <a:rPr lang="en-US" sz="800" b="1" dirty="0">
                    <a:solidFill>
                      <a:schemeClr val="bg1"/>
                    </a:solidFill>
                    <a:latin typeface="Arial"/>
                    <a:cs typeface="Arial"/>
                  </a:rPr>
                  <a:t>Reduce Unit and Overall Costs</a:t>
                </a:r>
              </a:p>
            </p:txBody>
          </p:sp>
          <p:grpSp>
            <p:nvGrpSpPr>
              <p:cNvPr id="77" name="Group 76"/>
              <p:cNvGrpSpPr/>
              <p:nvPr/>
            </p:nvGrpSpPr>
            <p:grpSpPr>
              <a:xfrm>
                <a:off x="2039001" y="1772701"/>
                <a:ext cx="562646" cy="630936"/>
                <a:chOff x="1981756" y="1660426"/>
                <a:chExt cx="617749" cy="692727"/>
              </a:xfrm>
            </p:grpSpPr>
            <p:sp>
              <p:nvSpPr>
                <p:cNvPr id="78" name="Oval 77"/>
                <p:cNvSpPr>
                  <a:spLocks noChangeAspect="1"/>
                </p:cNvSpPr>
                <p:nvPr/>
              </p:nvSpPr>
              <p:spPr>
                <a:xfrm>
                  <a:off x="1981756" y="1660426"/>
                  <a:ext cx="617749" cy="692727"/>
                </a:xfrm>
                <a:prstGeom prst="ellipse">
                  <a:avLst/>
                </a:prstGeom>
                <a:solidFill>
                  <a:srgbClr val="7ACC00"/>
                </a:solidFill>
                <a:ln w="25400">
                  <a:solidFill>
                    <a:schemeClr val="bg1"/>
                  </a:solidFill>
                </a:ln>
                <a:effectLst>
                  <a:outerShdw blurRad="38100" dist="254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79" name="Picture 78" descr="reduceCost_01A.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28374" y="1741800"/>
                  <a:ext cx="291630" cy="555672"/>
                </a:xfrm>
                <a:prstGeom prst="rect">
                  <a:avLst/>
                </a:prstGeom>
                <a:ln>
                  <a:noFill/>
                </a:ln>
                <a:effectLst>
                  <a:outerShdw blurRad="50800" dist="38100" dir="2700000" algn="tl" rotWithShape="0">
                    <a:prstClr val="black">
                      <a:alpha val="40000"/>
                    </a:prstClr>
                  </a:outerShdw>
                </a:effectLst>
              </p:spPr>
            </p:pic>
          </p:grpSp>
        </p:grpSp>
        <p:grpSp>
          <p:nvGrpSpPr>
            <p:cNvPr id="66" name="Group 65"/>
            <p:cNvGrpSpPr/>
            <p:nvPr/>
          </p:nvGrpSpPr>
          <p:grpSpPr>
            <a:xfrm>
              <a:off x="137881" y="2055041"/>
              <a:ext cx="1150064" cy="1280480"/>
              <a:chOff x="2684471" y="2063292"/>
              <a:chExt cx="1150064" cy="1280480"/>
            </a:xfrm>
          </p:grpSpPr>
          <p:sp>
            <p:nvSpPr>
              <p:cNvPr id="72" name="TextBox 71"/>
              <p:cNvSpPr txBox="1"/>
              <p:nvPr/>
            </p:nvSpPr>
            <p:spPr>
              <a:xfrm rot="5684906">
                <a:off x="2619263" y="2128500"/>
                <a:ext cx="1280480" cy="1150064"/>
              </a:xfrm>
              <a:prstGeom prst="rect">
                <a:avLst/>
              </a:prstGeom>
              <a:noFill/>
              <a:ln>
                <a:noFill/>
              </a:ln>
            </p:spPr>
            <p:txBody>
              <a:bodyPr wrap="square" rtlCol="0">
                <a:prstTxWarp prst="textCircle">
                  <a:avLst>
                    <a:gd name="adj" fmla="val 10994699"/>
                  </a:avLst>
                </a:prstTxWarp>
                <a:spAutoFit/>
              </a:bodyPr>
              <a:lstStyle/>
              <a:p>
                <a:pPr algn="r"/>
                <a:r>
                  <a:rPr lang="en-US" sz="800" b="1" dirty="0">
                    <a:solidFill>
                      <a:schemeClr val="bg1"/>
                    </a:solidFill>
                    <a:latin typeface="Arial"/>
                    <a:cs typeface="Arial"/>
                  </a:rPr>
                  <a:t>Improve Persistency</a:t>
                </a:r>
              </a:p>
            </p:txBody>
          </p:sp>
          <p:grpSp>
            <p:nvGrpSpPr>
              <p:cNvPr id="73" name="Group 72"/>
              <p:cNvGrpSpPr/>
              <p:nvPr/>
            </p:nvGrpSpPr>
            <p:grpSpPr>
              <a:xfrm>
                <a:off x="2865440" y="2322835"/>
                <a:ext cx="569030" cy="630936"/>
                <a:chOff x="2765442" y="2205333"/>
                <a:chExt cx="624758" cy="692727"/>
              </a:xfrm>
            </p:grpSpPr>
            <p:sp>
              <p:nvSpPr>
                <p:cNvPr id="74" name="Oval 73"/>
                <p:cNvSpPr>
                  <a:spLocks noChangeAspect="1"/>
                </p:cNvSpPr>
                <p:nvPr/>
              </p:nvSpPr>
              <p:spPr>
                <a:xfrm>
                  <a:off x="2765442" y="2205333"/>
                  <a:ext cx="624758" cy="692727"/>
                </a:xfrm>
                <a:prstGeom prst="ellipse">
                  <a:avLst/>
                </a:prstGeom>
                <a:solidFill>
                  <a:srgbClr val="7ACC00"/>
                </a:solidFill>
                <a:ln w="25400">
                  <a:solidFill>
                    <a:schemeClr val="bg1"/>
                  </a:solidFill>
                </a:ln>
                <a:effectLst>
                  <a:outerShdw blurRad="38100" dist="254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5" name="Picture 74" descr="financial_01AA.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52812" y="2346563"/>
                  <a:ext cx="431248" cy="359831"/>
                </a:xfrm>
                <a:prstGeom prst="rect">
                  <a:avLst/>
                </a:prstGeom>
                <a:ln>
                  <a:noFill/>
                </a:ln>
                <a:effectLst>
                  <a:outerShdw blurRad="50800" dist="38100" dir="2700000" algn="tl" rotWithShape="0">
                    <a:prstClr val="black">
                      <a:alpha val="40000"/>
                    </a:prstClr>
                  </a:outerShdw>
                </a:effectLst>
              </p:spPr>
            </p:pic>
          </p:grpSp>
        </p:grpSp>
        <p:grpSp>
          <p:nvGrpSpPr>
            <p:cNvPr id="67" name="Group 66"/>
            <p:cNvGrpSpPr/>
            <p:nvPr/>
          </p:nvGrpSpPr>
          <p:grpSpPr>
            <a:xfrm>
              <a:off x="780060" y="2991914"/>
              <a:ext cx="906587" cy="998460"/>
              <a:chOff x="432592" y="2595520"/>
              <a:chExt cx="906587" cy="998460"/>
            </a:xfrm>
          </p:grpSpPr>
          <p:sp>
            <p:nvSpPr>
              <p:cNvPr id="68" name="TextBox 67"/>
              <p:cNvSpPr txBox="1"/>
              <p:nvPr/>
            </p:nvSpPr>
            <p:spPr>
              <a:xfrm rot="7643274">
                <a:off x="386656" y="2641456"/>
                <a:ext cx="998460" cy="906587"/>
              </a:xfrm>
              <a:prstGeom prst="rect">
                <a:avLst/>
              </a:prstGeom>
              <a:noFill/>
              <a:ln>
                <a:noFill/>
              </a:ln>
            </p:spPr>
            <p:txBody>
              <a:bodyPr wrap="square" rtlCol="0">
                <a:prstTxWarp prst="textCircle">
                  <a:avLst>
                    <a:gd name="adj" fmla="val 12013783"/>
                  </a:avLst>
                </a:prstTxWarp>
                <a:spAutoFit/>
              </a:bodyPr>
              <a:lstStyle/>
              <a:p>
                <a:pPr algn="r"/>
                <a:r>
                  <a:rPr lang="en-US" sz="800" b="1" dirty="0">
                    <a:solidFill>
                      <a:schemeClr val="bg1"/>
                    </a:solidFill>
                    <a:latin typeface="Arial"/>
                    <a:cs typeface="Arial"/>
                  </a:rPr>
                  <a:t>Reduce Reserve Requirements</a:t>
                </a:r>
              </a:p>
            </p:txBody>
          </p:sp>
          <p:grpSp>
            <p:nvGrpSpPr>
              <p:cNvPr id="69" name="Group 68"/>
              <p:cNvGrpSpPr/>
              <p:nvPr/>
            </p:nvGrpSpPr>
            <p:grpSpPr>
              <a:xfrm>
                <a:off x="642356" y="2840922"/>
                <a:ext cx="528299" cy="630936"/>
                <a:chOff x="605294" y="2719716"/>
                <a:chExt cx="580038" cy="692727"/>
              </a:xfrm>
            </p:grpSpPr>
            <p:sp>
              <p:nvSpPr>
                <p:cNvPr id="70" name="Oval 69"/>
                <p:cNvSpPr>
                  <a:spLocks noChangeAspect="1"/>
                </p:cNvSpPr>
                <p:nvPr/>
              </p:nvSpPr>
              <p:spPr>
                <a:xfrm>
                  <a:off x="605294" y="2719716"/>
                  <a:ext cx="580038" cy="692727"/>
                </a:xfrm>
                <a:prstGeom prst="ellipse">
                  <a:avLst/>
                </a:prstGeom>
                <a:solidFill>
                  <a:srgbClr val="7ACC00"/>
                </a:solidFill>
                <a:ln w="25400">
                  <a:solidFill>
                    <a:schemeClr val="bg1"/>
                  </a:solidFill>
                </a:ln>
                <a:effectLst>
                  <a:outerShdw blurRad="38100" dist="254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1" name="Picture 70" descr="reduce_01A.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64830" y="2840659"/>
                  <a:ext cx="460964" cy="456354"/>
                </a:xfrm>
                <a:prstGeom prst="rect">
                  <a:avLst/>
                </a:prstGeom>
                <a:ln>
                  <a:noFill/>
                </a:ln>
                <a:effectLst>
                  <a:outerShdw blurRad="50800" dist="38100" dir="2700000" algn="tl" rotWithShape="0">
                    <a:prstClr val="black">
                      <a:alpha val="40000"/>
                    </a:prstClr>
                  </a:outerShdw>
                </a:effectLst>
              </p:spPr>
            </p:pic>
          </p:grpSp>
        </p:grpSp>
      </p:grpSp>
      <p:grpSp>
        <p:nvGrpSpPr>
          <p:cNvPr id="100" name="5 group Position for success"/>
          <p:cNvGrpSpPr/>
          <p:nvPr/>
        </p:nvGrpSpPr>
        <p:grpSpPr>
          <a:xfrm>
            <a:off x="5961412" y="2931370"/>
            <a:ext cx="3015104" cy="2134341"/>
            <a:chOff x="5561495" y="4065538"/>
            <a:chExt cx="3806254" cy="2430523"/>
          </a:xfrm>
          <a:effectLst>
            <a:outerShdw blurRad="50800" dist="38100" dir="2700000" algn="tl" rotWithShape="0">
              <a:prstClr val="black">
                <a:alpha val="40000"/>
              </a:prstClr>
            </a:outerShdw>
          </a:effectLst>
        </p:grpSpPr>
        <p:grpSp>
          <p:nvGrpSpPr>
            <p:cNvPr id="101" name="Group 100"/>
            <p:cNvGrpSpPr/>
            <p:nvPr/>
          </p:nvGrpSpPr>
          <p:grpSpPr>
            <a:xfrm>
              <a:off x="5561495" y="4065538"/>
              <a:ext cx="3806254" cy="2430523"/>
              <a:chOff x="5561495" y="4065538"/>
              <a:chExt cx="3806254" cy="2430523"/>
            </a:xfrm>
            <a:effectLst>
              <a:outerShdw blurRad="50800" dist="38100" dir="2700000" algn="tl" rotWithShape="0">
                <a:prstClr val="black">
                  <a:alpha val="40000"/>
                </a:prstClr>
              </a:outerShdw>
            </a:effectLst>
          </p:grpSpPr>
          <p:sp>
            <p:nvSpPr>
              <p:cNvPr id="118" name="Oval 117"/>
              <p:cNvSpPr/>
              <p:nvPr/>
            </p:nvSpPr>
            <p:spPr>
              <a:xfrm>
                <a:off x="5561495" y="4168424"/>
                <a:ext cx="2263565" cy="1562331"/>
              </a:xfrm>
              <a:prstGeom prst="ellipse">
                <a:avLst/>
              </a:prstGeom>
              <a:solidFill>
                <a:srgbClr val="009B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9" name="Oval 118"/>
              <p:cNvSpPr/>
              <p:nvPr/>
            </p:nvSpPr>
            <p:spPr>
              <a:xfrm>
                <a:off x="5780268" y="5155846"/>
                <a:ext cx="1588640" cy="1297802"/>
              </a:xfrm>
              <a:prstGeom prst="ellipse">
                <a:avLst/>
              </a:prstGeom>
              <a:solidFill>
                <a:srgbClr val="009B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0" name="Oval 119"/>
              <p:cNvSpPr/>
              <p:nvPr/>
            </p:nvSpPr>
            <p:spPr>
              <a:xfrm>
                <a:off x="7213462" y="5054216"/>
                <a:ext cx="1454792" cy="1441845"/>
              </a:xfrm>
              <a:prstGeom prst="ellipse">
                <a:avLst/>
              </a:prstGeom>
              <a:solidFill>
                <a:srgbClr val="009B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Oval 120"/>
              <p:cNvSpPr/>
              <p:nvPr/>
            </p:nvSpPr>
            <p:spPr>
              <a:xfrm>
                <a:off x="7565366" y="4065538"/>
                <a:ext cx="1802383" cy="1581793"/>
              </a:xfrm>
              <a:prstGeom prst="ellipse">
                <a:avLst/>
              </a:prstGeom>
              <a:solidFill>
                <a:srgbClr val="009B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02" name="Title 1"/>
            <p:cNvSpPr txBox="1">
              <a:spLocks/>
            </p:cNvSpPr>
            <p:nvPr/>
          </p:nvSpPr>
          <p:spPr>
            <a:xfrm>
              <a:off x="5731870" y="4546208"/>
              <a:ext cx="1938564" cy="553673"/>
            </a:xfrm>
            <a:prstGeom prst="rect">
              <a:avLst/>
            </a:prstGeom>
          </p:spPr>
          <p:txBody>
            <a:bodyPr/>
            <a:lstStyle>
              <a:lvl1pPr algn="l" defTabSz="914400" rtl="0" eaLnBrk="1" latinLnBrk="0" hangingPunct="1">
                <a:spcBef>
                  <a:spcPct val="0"/>
                </a:spcBef>
                <a:buNone/>
                <a:defRPr sz="3000" b="1" kern="1200">
                  <a:solidFill>
                    <a:srgbClr val="1073AB"/>
                  </a:solidFill>
                  <a:latin typeface="Arial"/>
                  <a:ea typeface="+mj-ea"/>
                  <a:cs typeface="Arial"/>
                </a:defRPr>
              </a:lvl1pPr>
            </a:lstStyle>
            <a:p>
              <a:pPr algn="ctr">
                <a:lnSpc>
                  <a:spcPct val="90000"/>
                </a:lnSpc>
              </a:pPr>
              <a:r>
                <a:rPr lang="en-US" sz="1600" dirty="0">
                  <a:solidFill>
                    <a:schemeClr val="bg1"/>
                  </a:solidFill>
                  <a:latin typeface="Arial Black"/>
                  <a:cs typeface="Arial Black"/>
                </a:rPr>
                <a:t>Positioning </a:t>
              </a:r>
            </a:p>
            <a:p>
              <a:pPr algn="ctr">
                <a:lnSpc>
                  <a:spcPct val="90000"/>
                </a:lnSpc>
              </a:pPr>
              <a:r>
                <a:rPr lang="en-US" sz="1600" dirty="0">
                  <a:solidFill>
                    <a:schemeClr val="bg1"/>
                  </a:solidFill>
                  <a:latin typeface="Arial Black"/>
                  <a:cs typeface="Arial Black"/>
                </a:rPr>
                <a:t>for Success</a:t>
              </a:r>
            </a:p>
          </p:txBody>
        </p:sp>
        <p:grpSp>
          <p:nvGrpSpPr>
            <p:cNvPr id="103" name="Group 102"/>
            <p:cNvGrpSpPr/>
            <p:nvPr/>
          </p:nvGrpSpPr>
          <p:grpSpPr>
            <a:xfrm>
              <a:off x="6018567" y="5268977"/>
              <a:ext cx="1194834" cy="1076387"/>
              <a:chOff x="6091133" y="3908262"/>
              <a:chExt cx="1194834" cy="1076387"/>
            </a:xfrm>
          </p:grpSpPr>
          <p:sp>
            <p:nvSpPr>
              <p:cNvPr id="114" name="TextBox 113"/>
              <p:cNvSpPr txBox="1"/>
              <p:nvPr/>
            </p:nvSpPr>
            <p:spPr>
              <a:xfrm rot="15012398">
                <a:off x="6150356" y="3849039"/>
                <a:ext cx="1076387" cy="1194834"/>
              </a:xfrm>
              <a:prstGeom prst="rect">
                <a:avLst/>
              </a:prstGeom>
              <a:noFill/>
            </p:spPr>
            <p:txBody>
              <a:bodyPr wrap="square" rtlCol="0">
                <a:prstTxWarp prst="textCircle">
                  <a:avLst/>
                </a:prstTxWarp>
                <a:spAutoFit/>
              </a:bodyPr>
              <a:lstStyle/>
              <a:p>
                <a:r>
                  <a:rPr lang="en-US" sz="800" b="1" dirty="0">
                    <a:solidFill>
                      <a:schemeClr val="bg1"/>
                    </a:solidFill>
                    <a:latin typeface="Arial"/>
                    <a:cs typeface="Arial"/>
                  </a:rPr>
                  <a:t>Focus on Core: Product, Distribution, Risk Management</a:t>
                </a:r>
              </a:p>
            </p:txBody>
          </p:sp>
          <p:grpSp>
            <p:nvGrpSpPr>
              <p:cNvPr id="115" name="Group 114"/>
              <p:cNvGrpSpPr/>
              <p:nvPr/>
            </p:nvGrpSpPr>
            <p:grpSpPr>
              <a:xfrm>
                <a:off x="6309154" y="4106324"/>
                <a:ext cx="683870" cy="600637"/>
                <a:chOff x="6320169" y="4082926"/>
                <a:chExt cx="683870" cy="600637"/>
              </a:xfrm>
            </p:grpSpPr>
            <p:sp>
              <p:nvSpPr>
                <p:cNvPr id="116" name="Oval 115"/>
                <p:cNvSpPr>
                  <a:spLocks noChangeAspect="1"/>
                </p:cNvSpPr>
                <p:nvPr/>
              </p:nvSpPr>
              <p:spPr>
                <a:xfrm>
                  <a:off x="6320169" y="4082926"/>
                  <a:ext cx="683870" cy="600637"/>
                </a:xfrm>
                <a:prstGeom prst="ellipse">
                  <a:avLst/>
                </a:prstGeom>
                <a:solidFill>
                  <a:srgbClr val="009BDE"/>
                </a:solidFill>
                <a:ln w="25400">
                  <a:solidFill>
                    <a:schemeClr val="bg1"/>
                  </a:solidFill>
                </a:ln>
                <a:effectLst>
                  <a:outerShdw blurRad="38100" dist="254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p>
              </p:txBody>
            </p:sp>
            <p:pic>
              <p:nvPicPr>
                <p:cNvPr id="117" name="Picture 116" descr="focus_02A.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387965" y="4196542"/>
                  <a:ext cx="564904" cy="455061"/>
                </a:xfrm>
                <a:prstGeom prst="rect">
                  <a:avLst/>
                </a:prstGeom>
                <a:effectLst>
                  <a:outerShdw blurRad="50800" dist="38100" dir="2700000" algn="tl" rotWithShape="0">
                    <a:prstClr val="black">
                      <a:alpha val="40000"/>
                    </a:prstClr>
                  </a:outerShdw>
                </a:effectLst>
              </p:spPr>
            </p:pic>
          </p:grpSp>
        </p:grpSp>
        <p:grpSp>
          <p:nvGrpSpPr>
            <p:cNvPr id="104" name="Group 103"/>
            <p:cNvGrpSpPr/>
            <p:nvPr/>
          </p:nvGrpSpPr>
          <p:grpSpPr>
            <a:xfrm>
              <a:off x="7696349" y="4255358"/>
              <a:ext cx="1513055" cy="1279963"/>
              <a:chOff x="7442344" y="3747360"/>
              <a:chExt cx="1513055" cy="1279963"/>
            </a:xfrm>
          </p:grpSpPr>
          <p:sp>
            <p:nvSpPr>
              <p:cNvPr id="110" name="TextBox 109"/>
              <p:cNvSpPr txBox="1"/>
              <p:nvPr/>
            </p:nvSpPr>
            <p:spPr>
              <a:xfrm rot="14711625">
                <a:off x="7558890" y="3630814"/>
                <a:ext cx="1279963" cy="1513055"/>
              </a:xfrm>
              <a:prstGeom prst="rect">
                <a:avLst/>
              </a:prstGeom>
              <a:noFill/>
            </p:spPr>
            <p:txBody>
              <a:bodyPr wrap="square" rtlCol="0">
                <a:prstTxWarp prst="textCircle">
                  <a:avLst/>
                </a:prstTxWarp>
                <a:spAutoFit/>
              </a:bodyPr>
              <a:lstStyle/>
              <a:p>
                <a:pPr algn="r"/>
                <a:r>
                  <a:rPr lang="en-US" sz="800" b="1" dirty="0">
                    <a:solidFill>
                      <a:schemeClr val="bg1"/>
                    </a:solidFill>
                    <a:latin typeface="Arial"/>
                    <a:cs typeface="Arial"/>
                  </a:rPr>
                  <a:t>Modernize Technology / Retire Systems</a:t>
                </a:r>
              </a:p>
            </p:txBody>
          </p:sp>
          <p:grpSp>
            <p:nvGrpSpPr>
              <p:cNvPr id="111" name="Group 110"/>
              <p:cNvGrpSpPr/>
              <p:nvPr/>
            </p:nvGrpSpPr>
            <p:grpSpPr>
              <a:xfrm>
                <a:off x="7767528" y="3899120"/>
                <a:ext cx="973301" cy="886564"/>
                <a:chOff x="7983784" y="4096516"/>
                <a:chExt cx="1068622" cy="973390"/>
              </a:xfrm>
            </p:grpSpPr>
            <p:sp>
              <p:nvSpPr>
                <p:cNvPr id="112" name="Oval 111"/>
                <p:cNvSpPr>
                  <a:spLocks noChangeAspect="1"/>
                </p:cNvSpPr>
                <p:nvPr/>
              </p:nvSpPr>
              <p:spPr>
                <a:xfrm>
                  <a:off x="7983784" y="4096516"/>
                  <a:ext cx="1068622" cy="973390"/>
                </a:xfrm>
                <a:prstGeom prst="ellipse">
                  <a:avLst/>
                </a:prstGeom>
                <a:solidFill>
                  <a:srgbClr val="009BDE"/>
                </a:solidFill>
                <a:ln w="25400">
                  <a:solidFill>
                    <a:schemeClr val="bg1"/>
                  </a:solidFill>
                </a:ln>
                <a:effectLst>
                  <a:outerShdw blurRad="38100" dist="254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3" name="Picture 112" descr="modernTechnologyA.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60041" y="4287931"/>
                  <a:ext cx="544286" cy="544286"/>
                </a:xfrm>
                <a:prstGeom prst="rect">
                  <a:avLst/>
                </a:prstGeom>
                <a:effectLst>
                  <a:outerShdw blurRad="50800" dist="38100" dir="2700000" algn="tl" rotWithShape="0">
                    <a:prstClr val="black">
                      <a:alpha val="40000"/>
                    </a:prstClr>
                  </a:outerShdw>
                </a:effectLst>
              </p:spPr>
            </p:pic>
          </p:grpSp>
        </p:grpSp>
        <p:grpSp>
          <p:nvGrpSpPr>
            <p:cNvPr id="105" name="Group 104"/>
            <p:cNvGrpSpPr/>
            <p:nvPr/>
          </p:nvGrpSpPr>
          <p:grpSpPr>
            <a:xfrm>
              <a:off x="7447248" y="5373718"/>
              <a:ext cx="1143249" cy="1001724"/>
              <a:chOff x="7567919" y="5366021"/>
              <a:chExt cx="1143249" cy="1001724"/>
            </a:xfrm>
          </p:grpSpPr>
          <p:sp>
            <p:nvSpPr>
              <p:cNvPr id="106" name="TextBox 105"/>
              <p:cNvSpPr txBox="1"/>
              <p:nvPr/>
            </p:nvSpPr>
            <p:spPr>
              <a:xfrm rot="6037011">
                <a:off x="7638682" y="5295258"/>
                <a:ext cx="1001724" cy="1143249"/>
              </a:xfrm>
              <a:prstGeom prst="rect">
                <a:avLst/>
              </a:prstGeom>
              <a:noFill/>
            </p:spPr>
            <p:txBody>
              <a:bodyPr wrap="square" rtlCol="0">
                <a:prstTxWarp prst="textCircle">
                  <a:avLst/>
                </a:prstTxWarp>
                <a:spAutoFit/>
              </a:bodyPr>
              <a:lstStyle/>
              <a:p>
                <a:pPr algn="r"/>
                <a:r>
                  <a:rPr lang="en-US" sz="800" b="1" dirty="0">
                    <a:solidFill>
                      <a:schemeClr val="bg1"/>
                    </a:solidFill>
                    <a:latin typeface="Arial"/>
                    <a:cs typeface="Arial"/>
                  </a:rPr>
                  <a:t>Ability to Scale</a:t>
                </a:r>
              </a:p>
            </p:txBody>
          </p:sp>
          <p:grpSp>
            <p:nvGrpSpPr>
              <p:cNvPr id="107" name="Group 106"/>
              <p:cNvGrpSpPr/>
              <p:nvPr/>
            </p:nvGrpSpPr>
            <p:grpSpPr>
              <a:xfrm>
                <a:off x="7766559" y="5508079"/>
                <a:ext cx="777219" cy="728164"/>
                <a:chOff x="7678369" y="5419304"/>
                <a:chExt cx="853336" cy="799478"/>
              </a:xfrm>
            </p:grpSpPr>
            <p:sp>
              <p:nvSpPr>
                <p:cNvPr id="108" name="Oval 107"/>
                <p:cNvSpPr>
                  <a:spLocks noChangeAspect="1"/>
                </p:cNvSpPr>
                <p:nvPr/>
              </p:nvSpPr>
              <p:spPr>
                <a:xfrm>
                  <a:off x="7678369" y="5419304"/>
                  <a:ext cx="853336" cy="799478"/>
                </a:xfrm>
                <a:prstGeom prst="ellipse">
                  <a:avLst/>
                </a:prstGeom>
                <a:solidFill>
                  <a:srgbClr val="009BDE"/>
                </a:solidFill>
                <a:ln w="25400">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9" name="Picture 108" descr="vise_01A.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921419" y="5632038"/>
                  <a:ext cx="342531" cy="412748"/>
                </a:xfrm>
                <a:prstGeom prst="rect">
                  <a:avLst/>
                </a:prstGeom>
                <a:effectLst>
                  <a:outerShdw blurRad="50800" dist="38100" dir="2700000" algn="tl" rotWithShape="0">
                    <a:prstClr val="black">
                      <a:alpha val="40000"/>
                    </a:prstClr>
                  </a:outerShdw>
                </a:effectLst>
              </p:spPr>
            </p:pic>
          </p:grpSp>
        </p:grpSp>
      </p:grpSp>
      <p:cxnSp>
        <p:nvCxnSpPr>
          <p:cNvPr id="122" name="5 Straight Arrow"/>
          <p:cNvCxnSpPr/>
          <p:nvPr/>
        </p:nvCxnSpPr>
        <p:spPr>
          <a:xfrm>
            <a:off x="5274636" y="3900081"/>
            <a:ext cx="686776" cy="100542"/>
          </a:xfrm>
          <a:prstGeom prst="straightConnector1">
            <a:avLst/>
          </a:prstGeom>
          <a:ln w="76200" cmpd="sng">
            <a:solidFill>
              <a:srgbClr val="009BDE"/>
            </a:solidFill>
            <a:headEnd type="triangl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3" name="1 Straight Arrow"/>
          <p:cNvCxnSpPr/>
          <p:nvPr/>
        </p:nvCxnSpPr>
        <p:spPr>
          <a:xfrm flipH="1">
            <a:off x="2882329" y="3900081"/>
            <a:ext cx="809078" cy="112654"/>
          </a:xfrm>
          <a:prstGeom prst="straightConnector1">
            <a:avLst/>
          </a:prstGeom>
          <a:ln w="76200" cmpd="sng">
            <a:solidFill>
              <a:srgbClr val="4E9D2D"/>
            </a:solidFill>
            <a:headEnd type="triangl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4" name="2 Straight Arrow"/>
          <p:cNvCxnSpPr/>
          <p:nvPr/>
        </p:nvCxnSpPr>
        <p:spPr>
          <a:xfrm flipH="1" flipV="1">
            <a:off x="2547755" y="2403000"/>
            <a:ext cx="1143651" cy="998340"/>
          </a:xfrm>
          <a:prstGeom prst="straightConnector1">
            <a:avLst/>
          </a:prstGeom>
          <a:ln w="76200" cmpd="sng">
            <a:solidFill>
              <a:srgbClr val="7ACC00"/>
            </a:solidFill>
            <a:headEnd type="triangl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5" name="4 Straight Arrow"/>
          <p:cNvCxnSpPr/>
          <p:nvPr/>
        </p:nvCxnSpPr>
        <p:spPr>
          <a:xfrm flipV="1">
            <a:off x="5082975" y="2289905"/>
            <a:ext cx="1283700" cy="1111439"/>
          </a:xfrm>
          <a:prstGeom prst="straightConnector1">
            <a:avLst/>
          </a:prstGeom>
          <a:ln w="76200" cmpd="sng">
            <a:solidFill>
              <a:srgbClr val="AC162C"/>
            </a:solidFill>
            <a:headEnd type="triangl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nvGrpSpPr>
          <p:cNvPr id="84" name="1 group Improve Service"/>
          <p:cNvGrpSpPr/>
          <p:nvPr/>
        </p:nvGrpSpPr>
        <p:grpSpPr>
          <a:xfrm>
            <a:off x="654371" y="2974977"/>
            <a:ext cx="2315694" cy="1962544"/>
            <a:chOff x="438126" y="4449696"/>
            <a:chExt cx="2467577" cy="2061234"/>
          </a:xfrm>
          <a:effectLst>
            <a:outerShdw blurRad="50800" dist="38100" dir="2700000" algn="tl" rotWithShape="0">
              <a:prstClr val="black">
                <a:alpha val="40000"/>
              </a:prstClr>
            </a:outerShdw>
          </a:effectLst>
        </p:grpSpPr>
        <p:grpSp>
          <p:nvGrpSpPr>
            <p:cNvPr id="85" name="Group 84"/>
            <p:cNvGrpSpPr/>
            <p:nvPr/>
          </p:nvGrpSpPr>
          <p:grpSpPr>
            <a:xfrm>
              <a:off x="438126" y="4449696"/>
              <a:ext cx="2432074" cy="2061234"/>
              <a:chOff x="438126" y="4449696"/>
              <a:chExt cx="2432074" cy="2061234"/>
            </a:xfrm>
            <a:effectLst>
              <a:outerShdw blurRad="50800" dist="38100" dir="2700000" algn="tl" rotWithShape="0">
                <a:prstClr val="black">
                  <a:alpha val="40000"/>
                </a:prstClr>
              </a:outerShdw>
            </a:effectLst>
          </p:grpSpPr>
          <p:sp>
            <p:nvSpPr>
              <p:cNvPr id="97" name="Oval 96"/>
              <p:cNvSpPr/>
              <p:nvPr/>
            </p:nvSpPr>
            <p:spPr>
              <a:xfrm>
                <a:off x="1494766" y="4449696"/>
                <a:ext cx="1375434" cy="1375434"/>
              </a:xfrm>
              <a:prstGeom prst="ellipse">
                <a:avLst/>
              </a:prstGeom>
              <a:solidFill>
                <a:srgbClr val="4E9D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Oval 97"/>
              <p:cNvSpPr/>
              <p:nvPr/>
            </p:nvSpPr>
            <p:spPr>
              <a:xfrm>
                <a:off x="1189966" y="5135496"/>
                <a:ext cx="1375434" cy="1375434"/>
              </a:xfrm>
              <a:prstGeom prst="ellipse">
                <a:avLst/>
              </a:prstGeom>
              <a:solidFill>
                <a:srgbClr val="4E9D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Oval 98"/>
              <p:cNvSpPr/>
              <p:nvPr/>
            </p:nvSpPr>
            <p:spPr>
              <a:xfrm>
                <a:off x="438126" y="4536056"/>
                <a:ext cx="1375434" cy="1375434"/>
              </a:xfrm>
              <a:prstGeom prst="ellipse">
                <a:avLst/>
              </a:prstGeom>
              <a:solidFill>
                <a:srgbClr val="4E9D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86" name="Title 1"/>
            <p:cNvSpPr txBox="1">
              <a:spLocks/>
            </p:cNvSpPr>
            <p:nvPr/>
          </p:nvSpPr>
          <p:spPr>
            <a:xfrm>
              <a:off x="1459264" y="4738926"/>
              <a:ext cx="1446439" cy="553674"/>
            </a:xfrm>
            <a:prstGeom prst="rect">
              <a:avLst/>
            </a:prstGeom>
          </p:spPr>
          <p:txBody>
            <a:bodyPr/>
            <a:lstStyle>
              <a:lvl1pPr algn="l" defTabSz="914400" rtl="0" eaLnBrk="1" latinLnBrk="0" hangingPunct="1">
                <a:spcBef>
                  <a:spcPct val="0"/>
                </a:spcBef>
                <a:buNone/>
                <a:defRPr sz="3000" b="1" kern="1200">
                  <a:solidFill>
                    <a:srgbClr val="1073AB"/>
                  </a:solidFill>
                  <a:latin typeface="Arial"/>
                  <a:ea typeface="+mj-ea"/>
                  <a:cs typeface="Arial"/>
                </a:defRPr>
              </a:lvl1pPr>
            </a:lstStyle>
            <a:p>
              <a:pPr algn="ctr">
                <a:lnSpc>
                  <a:spcPct val="90000"/>
                </a:lnSpc>
              </a:pPr>
              <a:r>
                <a:rPr lang="en-US" sz="1600" dirty="0">
                  <a:solidFill>
                    <a:schemeClr val="bg1"/>
                  </a:solidFill>
                  <a:latin typeface="Arial Black"/>
                  <a:cs typeface="Arial Black"/>
                </a:rPr>
                <a:t>Improve </a:t>
              </a:r>
            </a:p>
            <a:p>
              <a:pPr algn="ctr">
                <a:lnSpc>
                  <a:spcPct val="90000"/>
                </a:lnSpc>
              </a:pPr>
              <a:r>
                <a:rPr lang="en-US" sz="1600" dirty="0">
                  <a:solidFill>
                    <a:schemeClr val="bg1"/>
                  </a:solidFill>
                  <a:latin typeface="Arial Black"/>
                  <a:cs typeface="Arial Black"/>
                </a:rPr>
                <a:t>Service</a:t>
              </a:r>
            </a:p>
          </p:txBody>
        </p:sp>
        <p:grpSp>
          <p:nvGrpSpPr>
            <p:cNvPr id="87" name="Group 86"/>
            <p:cNvGrpSpPr/>
            <p:nvPr/>
          </p:nvGrpSpPr>
          <p:grpSpPr>
            <a:xfrm>
              <a:off x="688464" y="4773234"/>
              <a:ext cx="877824" cy="877824"/>
              <a:chOff x="819038" y="4469478"/>
              <a:chExt cx="877824" cy="877824"/>
            </a:xfrm>
          </p:grpSpPr>
          <p:sp>
            <p:nvSpPr>
              <p:cNvPr id="93" name="TextBox 92"/>
              <p:cNvSpPr txBox="1"/>
              <p:nvPr/>
            </p:nvSpPr>
            <p:spPr>
              <a:xfrm rot="8837575">
                <a:off x="819038" y="4469478"/>
                <a:ext cx="877824" cy="877824"/>
              </a:xfrm>
              <a:prstGeom prst="rect">
                <a:avLst/>
              </a:prstGeom>
              <a:noFill/>
            </p:spPr>
            <p:txBody>
              <a:bodyPr wrap="square" rtlCol="0">
                <a:prstTxWarp prst="textCircle">
                  <a:avLst/>
                </a:prstTxWarp>
                <a:spAutoFit/>
              </a:bodyPr>
              <a:lstStyle/>
              <a:p>
                <a:pPr algn="r"/>
                <a:r>
                  <a:rPr lang="en-US" sz="800" b="1" dirty="0">
                    <a:solidFill>
                      <a:schemeClr val="bg1"/>
                    </a:solidFill>
                    <a:latin typeface="Arial"/>
                    <a:cs typeface="Arial"/>
                  </a:rPr>
                  <a:t>Improve Customer Service</a:t>
                </a:r>
              </a:p>
            </p:txBody>
          </p:sp>
          <p:grpSp>
            <p:nvGrpSpPr>
              <p:cNvPr id="94" name="Group 93"/>
              <p:cNvGrpSpPr/>
              <p:nvPr/>
            </p:nvGrpSpPr>
            <p:grpSpPr>
              <a:xfrm>
                <a:off x="942482" y="4592922"/>
                <a:ext cx="630936" cy="630936"/>
                <a:chOff x="823142" y="4542754"/>
                <a:chExt cx="692727" cy="692727"/>
              </a:xfrm>
            </p:grpSpPr>
            <p:sp>
              <p:nvSpPr>
                <p:cNvPr id="95" name="Oval 94"/>
                <p:cNvSpPr>
                  <a:spLocks noChangeAspect="1"/>
                </p:cNvSpPr>
                <p:nvPr/>
              </p:nvSpPr>
              <p:spPr>
                <a:xfrm>
                  <a:off x="823142" y="4542754"/>
                  <a:ext cx="692727" cy="692727"/>
                </a:xfrm>
                <a:prstGeom prst="ellipse">
                  <a:avLst/>
                </a:prstGeom>
                <a:solidFill>
                  <a:srgbClr val="4E9D2D"/>
                </a:solidFill>
                <a:ln w="25400">
                  <a:solidFill>
                    <a:schemeClr val="bg1"/>
                  </a:solidFill>
                </a:ln>
                <a:effectLst>
                  <a:outerShdw blurRad="38100" dist="254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6" name="Picture 95" descr="customerService_01A.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68462" y="4654698"/>
                  <a:ext cx="463649" cy="425302"/>
                </a:xfrm>
                <a:prstGeom prst="rect">
                  <a:avLst/>
                </a:prstGeom>
                <a:effectLst>
                  <a:outerShdw blurRad="50800" dist="38100" dir="2700000" algn="tl" rotWithShape="0">
                    <a:prstClr val="black">
                      <a:alpha val="40000"/>
                    </a:prstClr>
                  </a:outerShdw>
                </a:effectLst>
              </p:spPr>
            </p:pic>
          </p:grpSp>
        </p:grpSp>
        <p:grpSp>
          <p:nvGrpSpPr>
            <p:cNvPr id="88" name="Group 87"/>
            <p:cNvGrpSpPr/>
            <p:nvPr/>
          </p:nvGrpSpPr>
          <p:grpSpPr>
            <a:xfrm>
              <a:off x="1420497" y="5444554"/>
              <a:ext cx="877824" cy="877824"/>
              <a:chOff x="1006784" y="5418444"/>
              <a:chExt cx="877824" cy="877824"/>
            </a:xfrm>
          </p:grpSpPr>
          <p:sp>
            <p:nvSpPr>
              <p:cNvPr id="89" name="TextBox 88"/>
              <p:cNvSpPr txBox="1"/>
              <p:nvPr/>
            </p:nvSpPr>
            <p:spPr>
              <a:xfrm rot="14124705">
                <a:off x="1006784" y="5418444"/>
                <a:ext cx="877824" cy="877824"/>
              </a:xfrm>
              <a:prstGeom prst="rect">
                <a:avLst/>
              </a:prstGeom>
              <a:noFill/>
            </p:spPr>
            <p:txBody>
              <a:bodyPr wrap="square" rtlCol="0">
                <a:prstTxWarp prst="textCircle">
                  <a:avLst/>
                </a:prstTxWarp>
                <a:spAutoFit/>
              </a:bodyPr>
              <a:lstStyle/>
              <a:p>
                <a:pPr algn="r"/>
                <a:r>
                  <a:rPr lang="en-US" sz="800" b="1" dirty="0">
                    <a:solidFill>
                      <a:schemeClr val="bg1"/>
                    </a:solidFill>
                    <a:latin typeface="Arial"/>
                    <a:cs typeface="Arial"/>
                  </a:rPr>
                  <a:t>Improve Distributor Experience</a:t>
                </a:r>
              </a:p>
            </p:txBody>
          </p:sp>
          <p:grpSp>
            <p:nvGrpSpPr>
              <p:cNvPr id="90" name="Group 89"/>
              <p:cNvGrpSpPr/>
              <p:nvPr/>
            </p:nvGrpSpPr>
            <p:grpSpPr>
              <a:xfrm>
                <a:off x="1130228" y="5541888"/>
                <a:ext cx="630936" cy="630936"/>
                <a:chOff x="1169943" y="5502951"/>
                <a:chExt cx="692727" cy="692727"/>
              </a:xfrm>
            </p:grpSpPr>
            <p:sp>
              <p:nvSpPr>
                <p:cNvPr id="91" name="Oval 90"/>
                <p:cNvSpPr>
                  <a:spLocks noChangeAspect="1"/>
                </p:cNvSpPr>
                <p:nvPr/>
              </p:nvSpPr>
              <p:spPr>
                <a:xfrm>
                  <a:off x="1169943" y="5502951"/>
                  <a:ext cx="692727" cy="692727"/>
                </a:xfrm>
                <a:prstGeom prst="ellipse">
                  <a:avLst/>
                </a:prstGeom>
                <a:solidFill>
                  <a:srgbClr val="4E9D2D"/>
                </a:solidFill>
                <a:ln w="25400">
                  <a:solidFill>
                    <a:schemeClr val="bg1"/>
                  </a:solidFill>
                </a:ln>
                <a:effectLst>
                  <a:outerShdw blurRad="38100" dist="254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2" name="Picture 91" descr="distributor1A.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279958" y="5647068"/>
                  <a:ext cx="486759" cy="410703"/>
                </a:xfrm>
                <a:prstGeom prst="rect">
                  <a:avLst/>
                </a:prstGeom>
                <a:effectLst>
                  <a:outerShdw blurRad="50800" dist="38100" dir="2700000" algn="tl" rotWithShape="0">
                    <a:prstClr val="black">
                      <a:alpha val="40000"/>
                    </a:prstClr>
                  </a:outerShdw>
                </a:effectLst>
              </p:spPr>
            </p:pic>
          </p:grpSp>
        </p:grpSp>
      </p:grpSp>
      <p:cxnSp>
        <p:nvCxnSpPr>
          <p:cNvPr id="133" name="4 Straight Arrow"/>
          <p:cNvCxnSpPr/>
          <p:nvPr/>
        </p:nvCxnSpPr>
        <p:spPr>
          <a:xfrm flipV="1">
            <a:off x="4468966" y="2795781"/>
            <a:ext cx="0" cy="886265"/>
          </a:xfrm>
          <a:prstGeom prst="straightConnector1">
            <a:avLst/>
          </a:prstGeom>
          <a:ln w="76200" cmpd="sng">
            <a:solidFill>
              <a:srgbClr val="002F87"/>
            </a:solidFill>
            <a:headEnd type="triangl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210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fade">
                                      <p:cBhvr>
                                        <p:cTn id="10" dur="500"/>
                                        <p:tgtEl>
                                          <p:spTgt spid="1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par>
                                <p:cTn id="16" presetID="10" presetClass="entr" presetSubtype="0" fill="hold" nodeType="withEffect">
                                  <p:stCondLst>
                                    <p:cond delay="0"/>
                                  </p:stCondLst>
                                  <p:childTnLst>
                                    <p:set>
                                      <p:cBhvr>
                                        <p:cTn id="17" dur="1" fill="hold">
                                          <p:stCondLst>
                                            <p:cond delay="0"/>
                                          </p:stCondLst>
                                        </p:cTn>
                                        <p:tgtEl>
                                          <p:spTgt spid="124"/>
                                        </p:tgtEl>
                                        <p:attrNameLst>
                                          <p:attrName>style.visibility</p:attrName>
                                        </p:attrNameLst>
                                      </p:cBhvr>
                                      <p:to>
                                        <p:strVal val="visible"/>
                                      </p:to>
                                    </p:set>
                                    <p:animEffect transition="in" filter="fade">
                                      <p:cBhvr>
                                        <p:cTn id="18" dur="500"/>
                                        <p:tgtEl>
                                          <p:spTgt spid="1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133"/>
                                        </p:tgtEl>
                                        <p:attrNameLst>
                                          <p:attrName>style.visibility</p:attrName>
                                        </p:attrNameLst>
                                      </p:cBhvr>
                                      <p:to>
                                        <p:strVal val="visible"/>
                                      </p:to>
                                    </p:set>
                                    <p:animEffect transition="in" filter="fade">
                                      <p:cBhvr>
                                        <p:cTn id="26" dur="500"/>
                                        <p:tgtEl>
                                          <p:spTgt spid="1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125"/>
                                        </p:tgtEl>
                                        <p:attrNameLst>
                                          <p:attrName>style.visibility</p:attrName>
                                        </p:attrNameLst>
                                      </p:cBhvr>
                                      <p:to>
                                        <p:strVal val="visible"/>
                                      </p:to>
                                    </p:set>
                                    <p:animEffect transition="in" filter="fade">
                                      <p:cBhvr>
                                        <p:cTn id="34" dur="500"/>
                                        <p:tgtEl>
                                          <p:spTgt spid="1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fade">
                                      <p:cBhvr>
                                        <p:cTn id="4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SE2 Global Delivery</a:t>
            </a:r>
            <a:endParaRPr lang="en-US" dirty="0"/>
          </a:p>
        </p:txBody>
      </p:sp>
      <p:sp>
        <p:nvSpPr>
          <p:cNvPr id="4" name="Slide Number Placeholder 3"/>
          <p:cNvSpPr>
            <a:spLocks noGrp="1"/>
          </p:cNvSpPr>
          <p:nvPr>
            <p:ph type="sldNum" sz="quarter" idx="12"/>
          </p:nvPr>
        </p:nvSpPr>
        <p:spPr/>
        <p:txBody>
          <a:bodyPr/>
          <a:lstStyle/>
          <a:p>
            <a:fld id="{AF88E988-FB04-AB4E-BE5A-59F242AF7F7A}" type="slidenum">
              <a:rPr lang="en-US" smtClean="0"/>
              <a:pPr/>
              <a:t>11</a:t>
            </a:fld>
            <a:endParaRPr lang="en-US" dirty="0"/>
          </a:p>
        </p:txBody>
      </p:sp>
      <p:pic>
        <p:nvPicPr>
          <p:cNvPr id="30" name="Ntt canada logo"/>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3080176" y="3883362"/>
            <a:ext cx="2959994" cy="927130"/>
          </a:xfrm>
          <a:prstGeom prst="rect">
            <a:avLst/>
          </a:prstGeom>
          <a:effectLst/>
        </p:spPr>
      </p:pic>
      <p:pic>
        <p:nvPicPr>
          <p:cNvPr id="7" name="mAP" descr="C:\Users\setter\Pictures\shokunin-world-map-more-detail.png"/>
          <p:cNvPicPr>
            <a:picLocks noChangeAspect="1" noChangeArrowheads="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35961" y="973031"/>
            <a:ext cx="8157995" cy="354012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starcanada"/>
          <p:cNvSpPr/>
          <p:nvPr/>
        </p:nvSpPr>
        <p:spPr>
          <a:xfrm>
            <a:off x="2581837" y="1481031"/>
            <a:ext cx="228600" cy="254000"/>
          </a:xfrm>
          <a:prstGeom prst="star5">
            <a:avLst/>
          </a:prstGeom>
          <a:solidFill>
            <a:srgbClr val="7ACC00"/>
          </a:solidFill>
          <a:ln w="3175" cap="flat" cmpd="sng" algn="ctr">
            <a:solidFill>
              <a:srgbClr val="7ACC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9" name="star kansas"/>
          <p:cNvSpPr/>
          <p:nvPr/>
        </p:nvSpPr>
        <p:spPr>
          <a:xfrm>
            <a:off x="1616494" y="1802839"/>
            <a:ext cx="228600" cy="254000"/>
          </a:xfrm>
          <a:prstGeom prst="star5">
            <a:avLst/>
          </a:prstGeom>
          <a:solidFill>
            <a:srgbClr val="7ACC00"/>
          </a:solidFill>
          <a:ln w="3175" cap="flat" cmpd="sng" algn="ctr">
            <a:solidFill>
              <a:srgbClr val="7ACC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0" name="new jersey star"/>
          <p:cNvSpPr/>
          <p:nvPr/>
        </p:nvSpPr>
        <p:spPr>
          <a:xfrm>
            <a:off x="2207057" y="1862031"/>
            <a:ext cx="228600" cy="254000"/>
          </a:xfrm>
          <a:prstGeom prst="star5">
            <a:avLst/>
          </a:prstGeom>
          <a:solidFill>
            <a:srgbClr val="7ACC00"/>
          </a:solidFill>
          <a:ln w="3175" cap="flat" cmpd="sng" algn="ctr">
            <a:solidFill>
              <a:srgbClr val="7ACC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1" name="ireland star"/>
          <p:cNvSpPr/>
          <p:nvPr/>
        </p:nvSpPr>
        <p:spPr>
          <a:xfrm>
            <a:off x="3925440" y="1456535"/>
            <a:ext cx="228600" cy="254000"/>
          </a:xfrm>
          <a:prstGeom prst="star5">
            <a:avLst/>
          </a:prstGeom>
          <a:solidFill>
            <a:srgbClr val="7ACC00"/>
          </a:solidFill>
          <a:ln w="3175" cap="flat" cmpd="sng" algn="ctr">
            <a:solidFill>
              <a:srgbClr val="7ACC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2" name="star channai india"/>
          <p:cNvSpPr/>
          <p:nvPr/>
        </p:nvSpPr>
        <p:spPr>
          <a:xfrm>
            <a:off x="6098825" y="2272185"/>
            <a:ext cx="228600" cy="254000"/>
          </a:xfrm>
          <a:prstGeom prst="star5">
            <a:avLst/>
          </a:prstGeom>
          <a:solidFill>
            <a:srgbClr val="7ACC00"/>
          </a:solidFill>
          <a:ln w="3175" cap="flat" cmpd="sng" algn="ctr">
            <a:solidFill>
              <a:srgbClr val="7ACC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pic>
        <p:nvPicPr>
          <p:cNvPr id="13" name="LBL pix" descr="C:\Users\Setter\Pictures\Lincoln offic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33478" y="1042493"/>
            <a:ext cx="2476499" cy="3076453"/>
          </a:xfrm>
          <a:prstGeom prst="rect">
            <a:avLst/>
          </a:prstGeom>
          <a:solidFill>
            <a:srgbClr val="FFFFFF">
              <a:shade val="85000"/>
            </a:srgbClr>
          </a:solidFill>
          <a:ln w="88900" cap="sq">
            <a:no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a:extLst/>
        </p:spPr>
      </p:pic>
      <p:pic>
        <p:nvPicPr>
          <p:cNvPr id="14" name="Home office image"/>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462935" y="1139193"/>
            <a:ext cx="3413250" cy="257358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extLst/>
        </p:spPr>
      </p:pic>
      <p:pic>
        <p:nvPicPr>
          <p:cNvPr id="15" name="SB Main"/>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3080176" y="1623390"/>
            <a:ext cx="5602802" cy="182096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6" name="Topeka title"/>
          <p:cNvSpPr txBox="1"/>
          <p:nvPr/>
        </p:nvSpPr>
        <p:spPr>
          <a:xfrm>
            <a:off x="1572246" y="4287272"/>
            <a:ext cx="6103088" cy="523220"/>
          </a:xfrm>
          <a:prstGeom prst="rect">
            <a:avLst/>
          </a:prstGeom>
          <a:noFill/>
        </p:spPr>
        <p:txBody>
          <a:bodyPr wrap="square" rtlCol="0">
            <a:spAutoFit/>
          </a:bodyPr>
          <a:lstStyle/>
          <a:p>
            <a:pPr algn="ctr" defTabSz="914400"/>
            <a:r>
              <a:rPr lang="en-US" sz="2800" dirty="0" smtClean="0">
                <a:latin typeface="+mj-lt"/>
              </a:rPr>
              <a:t>Topeka, Kansas</a:t>
            </a:r>
            <a:endParaRPr lang="en-US" sz="2800" dirty="0">
              <a:latin typeface="+mj-lt"/>
            </a:endParaRPr>
          </a:p>
        </p:txBody>
      </p:sp>
      <p:sp>
        <p:nvSpPr>
          <p:cNvPr id="17" name="Neb title"/>
          <p:cNvSpPr txBox="1"/>
          <p:nvPr/>
        </p:nvSpPr>
        <p:spPr>
          <a:xfrm>
            <a:off x="1496198" y="4189991"/>
            <a:ext cx="6103088" cy="523220"/>
          </a:xfrm>
          <a:prstGeom prst="rect">
            <a:avLst/>
          </a:prstGeom>
          <a:noFill/>
        </p:spPr>
        <p:txBody>
          <a:bodyPr wrap="square" rtlCol="0">
            <a:spAutoFit/>
          </a:bodyPr>
          <a:lstStyle/>
          <a:p>
            <a:pPr algn="ctr" defTabSz="914400"/>
            <a:r>
              <a:rPr lang="en-US" sz="2800" dirty="0" smtClean="0">
                <a:latin typeface="+mj-lt"/>
              </a:rPr>
              <a:t>Lincoln, Nebraska</a:t>
            </a:r>
            <a:endParaRPr lang="en-US" sz="2800" dirty="0">
              <a:latin typeface="+mj-lt"/>
            </a:endParaRPr>
          </a:p>
        </p:txBody>
      </p:sp>
      <p:sp>
        <p:nvSpPr>
          <p:cNvPr id="18" name="waterford title"/>
          <p:cNvSpPr txBox="1"/>
          <p:nvPr/>
        </p:nvSpPr>
        <p:spPr>
          <a:xfrm>
            <a:off x="1458433" y="4234155"/>
            <a:ext cx="6103088" cy="523220"/>
          </a:xfrm>
          <a:prstGeom prst="rect">
            <a:avLst/>
          </a:prstGeom>
          <a:noFill/>
        </p:spPr>
        <p:txBody>
          <a:bodyPr wrap="square" rtlCol="0">
            <a:spAutoFit/>
          </a:bodyPr>
          <a:lstStyle/>
          <a:p>
            <a:pPr algn="ctr" defTabSz="914400"/>
            <a:r>
              <a:rPr lang="en-US" sz="2800" dirty="0" smtClean="0">
                <a:latin typeface="+mj-lt"/>
              </a:rPr>
              <a:t>Waterford, Ireland</a:t>
            </a:r>
            <a:endParaRPr lang="en-US" sz="2800" dirty="0">
              <a:latin typeface="+mj-lt"/>
            </a:endParaRPr>
          </a:p>
        </p:txBody>
      </p:sp>
      <p:sp>
        <p:nvSpPr>
          <p:cNvPr id="19" name="NJ title"/>
          <p:cNvSpPr txBox="1"/>
          <p:nvPr/>
        </p:nvSpPr>
        <p:spPr>
          <a:xfrm>
            <a:off x="1572246" y="4239076"/>
            <a:ext cx="6103088" cy="523220"/>
          </a:xfrm>
          <a:prstGeom prst="rect">
            <a:avLst/>
          </a:prstGeom>
          <a:noFill/>
        </p:spPr>
        <p:txBody>
          <a:bodyPr wrap="square" rtlCol="0">
            <a:spAutoFit/>
          </a:bodyPr>
          <a:lstStyle/>
          <a:p>
            <a:pPr algn="ctr" defTabSz="914400"/>
            <a:r>
              <a:rPr lang="en-US" sz="2800" dirty="0" smtClean="0">
                <a:latin typeface="+mj-lt"/>
              </a:rPr>
              <a:t>Bridgewater, New Jersey</a:t>
            </a:r>
            <a:endParaRPr lang="en-US" sz="2800" dirty="0">
              <a:latin typeface="+mj-lt"/>
            </a:endParaRPr>
          </a:p>
        </p:txBody>
      </p:sp>
      <p:sp>
        <p:nvSpPr>
          <p:cNvPr id="20" name="india title"/>
          <p:cNvSpPr txBox="1"/>
          <p:nvPr/>
        </p:nvSpPr>
        <p:spPr>
          <a:xfrm>
            <a:off x="1470265" y="4269925"/>
            <a:ext cx="6103088" cy="523220"/>
          </a:xfrm>
          <a:prstGeom prst="rect">
            <a:avLst/>
          </a:prstGeom>
          <a:noFill/>
        </p:spPr>
        <p:txBody>
          <a:bodyPr wrap="square" rtlCol="0">
            <a:spAutoFit/>
          </a:bodyPr>
          <a:lstStyle/>
          <a:p>
            <a:pPr algn="ctr" defTabSz="914400"/>
            <a:r>
              <a:rPr lang="en-US" sz="2800" dirty="0" smtClean="0">
                <a:latin typeface="+mj-lt"/>
              </a:rPr>
              <a:t>NTT  Data - India</a:t>
            </a:r>
            <a:endParaRPr lang="en-US" sz="2800" dirty="0">
              <a:latin typeface="+mj-lt"/>
            </a:endParaRPr>
          </a:p>
        </p:txBody>
      </p:sp>
      <p:sp>
        <p:nvSpPr>
          <p:cNvPr id="21" name="title MId west"/>
          <p:cNvSpPr txBox="1"/>
          <p:nvPr/>
        </p:nvSpPr>
        <p:spPr>
          <a:xfrm>
            <a:off x="1705062" y="4221729"/>
            <a:ext cx="5475180" cy="646331"/>
          </a:xfrm>
          <a:prstGeom prst="rect">
            <a:avLst/>
          </a:prstGeom>
          <a:noFill/>
        </p:spPr>
        <p:txBody>
          <a:bodyPr wrap="square" rtlCol="0">
            <a:spAutoFit/>
          </a:bodyPr>
          <a:lstStyle/>
          <a:p>
            <a:pPr algn="ctr" defTabSz="914400"/>
            <a:r>
              <a:rPr lang="en-US" sz="3600" dirty="0" smtClean="0">
                <a:latin typeface="+mj-lt"/>
              </a:rPr>
              <a:t>Mid-West</a:t>
            </a:r>
            <a:endParaRPr lang="en-US" sz="3600" dirty="0">
              <a:latin typeface="+mj-lt"/>
            </a:endParaRPr>
          </a:p>
        </p:txBody>
      </p:sp>
      <p:pic>
        <p:nvPicPr>
          <p:cNvPr id="22" name="waterford" descr="C:\Users\setter\Desktop\se2 Orientation screenshots\Waterford.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2935" y="903181"/>
            <a:ext cx="5309584" cy="3048000"/>
          </a:xfrm>
          <a:prstGeom prst="rect">
            <a:avLst/>
          </a:prstGeom>
          <a:solidFill>
            <a:srgbClr val="FFFFFF">
              <a:shade val="85000"/>
            </a:srgbClr>
          </a:solidFill>
          <a:ln w="190500" cap="rnd">
            <a:noFill/>
          </a:ln>
          <a:effectLst>
            <a:outerShdw blurRad="50800" dist="38100" dir="2700000" algn="tl" rotWithShape="0">
              <a:prstClr val="black">
                <a:alpha val="40000"/>
              </a:prstClr>
            </a:outerShdw>
          </a:effectLst>
          <a:extLst/>
        </p:spPr>
      </p:pic>
      <p:pic>
        <p:nvPicPr>
          <p:cNvPr id="23" name="NJ"/>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0336" y="1229939"/>
            <a:ext cx="5886027" cy="251377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24" name="LBL Call Center"/>
          <p:cNvSpPr txBox="1"/>
          <p:nvPr/>
        </p:nvSpPr>
        <p:spPr>
          <a:xfrm>
            <a:off x="3876185" y="2961050"/>
            <a:ext cx="5096472" cy="523220"/>
          </a:xfrm>
          <a:prstGeom prst="rect">
            <a:avLst/>
          </a:prstGeom>
          <a:solidFill>
            <a:srgbClr val="7ACC00"/>
          </a:solidFill>
          <a:effectLst>
            <a:outerShdw blurRad="50800" dist="38100" dir="2700000" algn="tl" rotWithShape="0">
              <a:prstClr val="black">
                <a:alpha val="40000"/>
              </a:prstClr>
            </a:outerShdw>
          </a:effectLst>
        </p:spPr>
        <p:txBody>
          <a:bodyPr wrap="square" rtlCol="0">
            <a:spAutoFit/>
          </a:bodyPr>
          <a:lstStyle/>
          <a:p>
            <a:pPr marL="742950" lvl="1" indent="-285750" defTabSz="914400">
              <a:buFont typeface="Arial" panose="020B0604020202020204" pitchFamily="34" charset="0"/>
              <a:buChar char="•"/>
            </a:pPr>
            <a:r>
              <a:rPr kumimoji="0" lang="en-US" sz="1400" b="0" i="0" u="none" strike="noStrike" kern="0" cap="none" spc="0" normalizeH="0" baseline="0" noProof="0" dirty="0" smtClean="0">
                <a:ln>
                  <a:noFill/>
                </a:ln>
                <a:effectLst/>
                <a:uLnTx/>
                <a:uFillTx/>
                <a:latin typeface="Arial" panose="020B0604020202020204" pitchFamily="34" charset="0"/>
                <a:cs typeface="Arial" panose="020B0604020202020204" pitchFamily="34" charset="0"/>
              </a:rPr>
              <a:t>12-15 Lincoln Benefit Life Call Center Associates</a:t>
            </a:r>
          </a:p>
          <a:p>
            <a:pPr marL="742950" lvl="1" indent="-285750" defTabSz="914400">
              <a:buFont typeface="Arial" panose="020B0604020202020204" pitchFamily="34" charset="0"/>
              <a:buChar char="•"/>
            </a:pPr>
            <a:r>
              <a:rPr kumimoji="0" lang="en-US" sz="1400" b="0" i="0" u="none" strike="noStrike" kern="0" cap="none" spc="0" normalizeH="0" baseline="0" noProof="0" dirty="0" smtClean="0">
                <a:ln>
                  <a:noFill/>
                </a:ln>
                <a:effectLst/>
                <a:uLnTx/>
                <a:uFillTx/>
                <a:latin typeface="Arial" panose="020B0604020202020204" pitchFamily="34" charset="0"/>
                <a:cs typeface="Arial" panose="020B0604020202020204" pitchFamily="34" charset="0"/>
              </a:rPr>
              <a:t>Established February, 2015</a:t>
            </a:r>
          </a:p>
        </p:txBody>
      </p:sp>
      <p:sp>
        <p:nvSpPr>
          <p:cNvPr id="25" name="ireland personnel text"/>
          <p:cNvSpPr txBox="1"/>
          <p:nvPr/>
        </p:nvSpPr>
        <p:spPr>
          <a:xfrm flipH="1">
            <a:off x="5869491" y="2530163"/>
            <a:ext cx="2866324" cy="1384995"/>
          </a:xfrm>
          <a:prstGeom prst="rect">
            <a:avLst/>
          </a:prstGeom>
          <a:solidFill>
            <a:srgbClr val="7ACC00"/>
          </a:solidFill>
          <a:effectLst>
            <a:outerShdw blurRad="50800" dist="38100" dir="2700000" algn="tl" rotWithShape="0">
              <a:prstClr val="black">
                <a:alpha val="40000"/>
              </a:prstClr>
            </a:outerShdw>
          </a:effectLst>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smtClean="0">
                <a:latin typeface="Arial" panose="020B0604020202020204" pitchFamily="34" charset="0"/>
                <a:cs typeface="Arial" panose="020B0604020202020204" pitchFamily="34" charset="0"/>
              </a:rPr>
              <a:t>107</a:t>
            </a:r>
            <a:r>
              <a:rPr kumimoji="0" lang="en-US" sz="1200" b="0" i="0" u="none" strike="noStrike" kern="0" cap="none" spc="0" normalizeH="0" baseline="0" noProof="0" dirty="0" smtClean="0">
                <a:ln>
                  <a:noFill/>
                </a:ln>
                <a:effectLst/>
                <a:uLnTx/>
                <a:uFillTx/>
                <a:latin typeface="Arial" panose="020B0604020202020204" pitchFamily="34" charset="0"/>
                <a:cs typeface="Arial" panose="020B0604020202020204" pitchFamily="34" charset="0"/>
              </a:rPr>
              <a:t> Total Associates &amp; Managers</a:t>
            </a:r>
          </a:p>
          <a:p>
            <a:pPr marL="457200" lvl="2" defTabSz="914400"/>
            <a:r>
              <a:rPr kumimoji="0" lang="en-US" sz="1200" b="0" i="0" u="none" strike="noStrike" kern="0" cap="none" spc="0" normalizeH="0" baseline="0" noProof="0" dirty="0" smtClean="0">
                <a:ln>
                  <a:noFill/>
                </a:ln>
                <a:effectLst/>
                <a:uLnTx/>
                <a:uFillTx/>
                <a:latin typeface="Arial" panose="020B0604020202020204" pitchFamily="34" charset="0"/>
                <a:cs typeface="Arial" panose="020B0604020202020204" pitchFamily="34" charset="0"/>
              </a:rPr>
              <a:t>*73IT Professionals</a:t>
            </a:r>
          </a:p>
          <a:p>
            <a:pPr marL="457200" lvl="2" defTabSz="914400"/>
            <a:r>
              <a:rPr kumimoji="0" lang="en-US" sz="1200" b="0" i="0" u="none" strike="noStrike" kern="0" cap="none" spc="0" normalizeH="0" baseline="0" noProof="0" dirty="0" smtClean="0">
                <a:ln>
                  <a:noFill/>
                </a:ln>
                <a:effectLst/>
                <a:uLnTx/>
                <a:uFillTx/>
                <a:latin typeface="Arial" panose="020B0604020202020204" pitchFamily="34" charset="0"/>
                <a:cs typeface="Arial" panose="020B0604020202020204" pitchFamily="34" charset="0"/>
              </a:rPr>
              <a:t>*</a:t>
            </a:r>
            <a:r>
              <a:rPr lang="en-US" sz="1200" kern="0" dirty="0" smtClean="0">
                <a:latin typeface="Arial" panose="020B0604020202020204" pitchFamily="34" charset="0"/>
                <a:cs typeface="Arial" panose="020B0604020202020204" pitchFamily="34" charset="0"/>
              </a:rPr>
              <a:t>30</a:t>
            </a:r>
            <a:r>
              <a:rPr kumimoji="0" lang="en-US" sz="1200" b="0" i="0" u="none" strike="noStrike" kern="0" cap="none" spc="0" normalizeH="0" baseline="0" noProof="0" dirty="0" smtClean="0">
                <a:ln>
                  <a:noFill/>
                </a:ln>
                <a:effectLst/>
                <a:uLnTx/>
                <a:uFillTx/>
                <a:latin typeface="Arial" panose="020B0604020202020204" pitchFamily="34" charset="0"/>
                <a:cs typeface="Arial" panose="020B0604020202020204" pitchFamily="34" charset="0"/>
              </a:rPr>
              <a:t> Call &amp; Processing</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smtClean="0">
                <a:ln>
                  <a:noFill/>
                </a:ln>
                <a:effectLst/>
                <a:uLnTx/>
                <a:uFillTx/>
                <a:latin typeface="Arial" panose="020B0604020202020204" pitchFamily="34" charset="0"/>
                <a:cs typeface="Arial" panose="020B0604020202020204" pitchFamily="34" charset="0"/>
              </a:rPr>
              <a:t>2 Finance and Admin.</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smtClean="0">
                <a:ln>
                  <a:noFill/>
                </a:ln>
                <a:effectLst/>
                <a:uLnTx/>
                <a:uFillTx/>
                <a:latin typeface="Arial" panose="020B0604020202020204" pitchFamily="34" charset="0"/>
                <a:cs typeface="Arial" panose="020B0604020202020204" pitchFamily="34" charset="0"/>
              </a:rPr>
              <a:t>1 HR Manager</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smtClean="0">
                <a:ln>
                  <a:noFill/>
                </a:ln>
                <a:effectLst/>
                <a:uLnTx/>
                <a:uFillTx/>
                <a:latin typeface="Arial" panose="020B0604020202020204" pitchFamily="34" charset="0"/>
                <a:cs typeface="Arial" panose="020B0604020202020204" pitchFamily="34" charset="0"/>
              </a:rPr>
              <a:t>1 Learning &amp; Development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smtClean="0">
                <a:ln>
                  <a:noFill/>
                </a:ln>
                <a:effectLst/>
                <a:uLnTx/>
                <a:uFillTx/>
                <a:latin typeface="Arial" panose="020B0604020202020204" pitchFamily="34" charset="0"/>
                <a:cs typeface="Arial" panose="020B0604020202020204" pitchFamily="34" charset="0"/>
              </a:rPr>
              <a:t>Acquired Fall 2015</a:t>
            </a:r>
          </a:p>
        </p:txBody>
      </p:sp>
      <p:sp>
        <p:nvSpPr>
          <p:cNvPr id="26" name="NJ text"/>
          <p:cNvSpPr txBox="1"/>
          <p:nvPr/>
        </p:nvSpPr>
        <p:spPr>
          <a:xfrm>
            <a:off x="5018526" y="2938456"/>
            <a:ext cx="3954131" cy="738664"/>
          </a:xfrm>
          <a:prstGeom prst="rect">
            <a:avLst/>
          </a:prstGeom>
          <a:solidFill>
            <a:srgbClr val="7ACC00"/>
          </a:solidFill>
          <a:ln w="25400" cap="flat" cmpd="sng" algn="ctr">
            <a:noFill/>
            <a:prstDash val="solid"/>
          </a:ln>
          <a:effectLst>
            <a:outerShdw blurRad="50800" dist="38100" dir="2700000" algn="tl" rotWithShape="0">
              <a:prstClr val="black">
                <a:alpha val="40000"/>
              </a:prstClr>
            </a:outerShdw>
          </a:effectLst>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effectLst/>
                <a:uLnTx/>
                <a:uFillTx/>
                <a:latin typeface="Arial" panose="020B0604020202020204" pitchFamily="34" charset="0"/>
                <a:ea typeface="+mn-ea"/>
                <a:cs typeface="Arial" panose="020B0604020202020204" pitchFamily="34" charset="0"/>
              </a:rPr>
              <a:t>Approximately 57 Delivery Associates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effectLst/>
                <a:uLnTx/>
                <a:uFillTx/>
                <a:latin typeface="Arial" panose="020B0604020202020204" pitchFamily="34" charset="0"/>
                <a:ea typeface="+mn-ea"/>
                <a:cs typeface="Arial" panose="020B0604020202020204" pitchFamily="34" charset="0"/>
              </a:rPr>
              <a:t>1 Office Manager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effectLst/>
                <a:uLnTx/>
                <a:uFillTx/>
                <a:latin typeface="Arial" panose="020B0604020202020204" pitchFamily="34" charset="0"/>
                <a:ea typeface="+mn-ea"/>
                <a:cs typeface="Arial" panose="020B0604020202020204" pitchFamily="34" charset="0"/>
              </a:rPr>
              <a:t>Opened December 2015</a:t>
            </a:r>
          </a:p>
        </p:txBody>
      </p:sp>
      <p:pic>
        <p:nvPicPr>
          <p:cNvPr id="27" name="NTT pix 2" descr="C:\Users\Setter\Pictures\NTT\NTT_outside_2.jpg"/>
          <p:cNvPicPr>
            <a:picLocks noChangeAspect="1" noChangeArrowheads="1"/>
          </p:cNvPicPr>
          <p:nvPr/>
        </p:nvPicPr>
        <p:blipFill rotWithShape="1">
          <a:blip r:embed="rId11">
            <a:extLst>
              <a:ext uri="{28A0092B-C50C-407E-A947-70E740481C1C}">
                <a14:useLocalDpi xmlns:a14="http://schemas.microsoft.com/office/drawing/2010/main" val="0"/>
              </a:ext>
            </a:extLst>
          </a:blip>
          <a:srcRect t="19978"/>
          <a:stretch/>
        </p:blipFill>
        <p:spPr bwMode="auto">
          <a:xfrm>
            <a:off x="3559215" y="1199377"/>
            <a:ext cx="2131630" cy="2399616"/>
          </a:xfrm>
          <a:prstGeom prst="rect">
            <a:avLst/>
          </a:prstGeom>
          <a:solidFill>
            <a:srgbClr val="FFFFFF">
              <a:shade val="85000"/>
            </a:srgbClr>
          </a:solidFill>
          <a:ln w="88900" cap="sq">
            <a:no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a:extLst/>
        </p:spPr>
      </p:pic>
      <p:pic>
        <p:nvPicPr>
          <p:cNvPr id="28" name="NTT pix"/>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72519" y="1229939"/>
            <a:ext cx="2057399" cy="17790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NTT"/>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4070905" y="3701847"/>
            <a:ext cx="1619940" cy="426623"/>
          </a:xfrm>
          <a:prstGeom prst="rect">
            <a:avLst/>
          </a:prstGeom>
          <a:solidFill>
            <a:srgbClr val="FFFFFF">
              <a:shade val="85000"/>
            </a:srgbClr>
          </a:solidFill>
          <a:ln w="3175" cap="sq">
            <a:solidFill>
              <a:srgbClr val="FFFFFF"/>
            </a:solidFill>
            <a:miter lim="800000"/>
          </a:ln>
          <a:effectLst/>
          <a:extLst/>
        </p:spPr>
      </p:pic>
      <p:sp>
        <p:nvSpPr>
          <p:cNvPr id="31" name="Home office text"/>
          <p:cNvSpPr txBox="1"/>
          <p:nvPr/>
        </p:nvSpPr>
        <p:spPr>
          <a:xfrm>
            <a:off x="454271" y="3743715"/>
            <a:ext cx="1706625" cy="70788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Calibri"/>
              </a:rPr>
              <a:t>Corporate Headquarters</a:t>
            </a:r>
          </a:p>
        </p:txBody>
      </p:sp>
      <p:sp>
        <p:nvSpPr>
          <p:cNvPr id="32" name="SB text"/>
          <p:cNvSpPr txBox="1"/>
          <p:nvPr/>
        </p:nvSpPr>
        <p:spPr>
          <a:xfrm>
            <a:off x="6363827" y="1674558"/>
            <a:ext cx="2230129" cy="400110"/>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bg1"/>
                </a:solidFill>
                <a:effectLst/>
                <a:uLnTx/>
                <a:uFillTx/>
                <a:latin typeface="Calibri"/>
              </a:rPr>
              <a:t>Processing Center</a:t>
            </a:r>
          </a:p>
        </p:txBody>
      </p:sp>
      <p:sp>
        <p:nvSpPr>
          <p:cNvPr id="33" name="India text"/>
          <p:cNvSpPr txBox="1"/>
          <p:nvPr/>
        </p:nvSpPr>
        <p:spPr>
          <a:xfrm>
            <a:off x="5772519" y="3107734"/>
            <a:ext cx="2057399" cy="1138773"/>
          </a:xfrm>
          <a:prstGeom prst="rect">
            <a:avLst/>
          </a:prstGeom>
          <a:solidFill>
            <a:srgbClr val="7ACC00"/>
          </a:solidFill>
          <a:effectLst>
            <a:outerShdw blurRad="50800" dist="38100" dir="2700000" algn="tl" rotWithShape="0">
              <a:prstClr val="black">
                <a:alpha val="40000"/>
              </a:prst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Calibri"/>
              </a:rPr>
              <a:t>Three Locations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smtClean="0">
              <a:ln>
                <a:noFill/>
              </a:ln>
              <a:effectLst/>
              <a:uLnTx/>
              <a:uFillTx/>
              <a:latin typeface="Calibri"/>
            </a:endParaRPr>
          </a:p>
          <a:p>
            <a:pPr marL="285750" indent="-285750" defTabSz="914400">
              <a:buFont typeface="Arial" panose="020B0604020202020204" pitchFamily="34" charset="0"/>
              <a:buChar char="•"/>
            </a:pPr>
            <a:r>
              <a:rPr kumimoji="0" lang="en-US" sz="1200" b="0" i="0" u="none" strike="noStrike" kern="0" cap="none" spc="0" normalizeH="0" baseline="0" noProof="0" dirty="0" smtClean="0">
                <a:ln>
                  <a:noFill/>
                </a:ln>
                <a:effectLst/>
                <a:uLnTx/>
                <a:uFillTx/>
                <a:latin typeface="Calibri"/>
              </a:rPr>
              <a:t>IT Staff Augmentation</a:t>
            </a:r>
          </a:p>
          <a:p>
            <a:pPr marL="285750" indent="-285750" defTabSz="914400">
              <a:buFont typeface="Arial" panose="020B0604020202020204" pitchFamily="34" charset="0"/>
              <a:buChar char="•"/>
            </a:pPr>
            <a:r>
              <a:rPr kumimoji="0" lang="en-US" sz="1200" b="0" i="0" u="none" strike="noStrike" kern="0" cap="none" spc="0" normalizeH="0" baseline="0" noProof="0" dirty="0" smtClean="0">
                <a:ln>
                  <a:noFill/>
                </a:ln>
                <a:effectLst/>
                <a:uLnTx/>
                <a:uFillTx/>
                <a:latin typeface="Calibri"/>
              </a:rPr>
              <a:t>Disaster Recovery</a:t>
            </a:r>
          </a:p>
          <a:p>
            <a:pPr marL="285750" indent="-285750" defTabSz="914400">
              <a:buFont typeface="Arial" panose="020B0604020202020204" pitchFamily="34" charset="0"/>
              <a:buChar char="•"/>
            </a:pPr>
            <a:r>
              <a:rPr kumimoji="0" lang="en-US" sz="1200" b="0" i="0" u="none" strike="noStrike" kern="0" cap="none" spc="0" normalizeH="0" baseline="0" noProof="0" dirty="0" smtClean="0">
                <a:ln>
                  <a:noFill/>
                </a:ln>
                <a:effectLst/>
                <a:uLnTx/>
                <a:uFillTx/>
                <a:latin typeface="Calibri"/>
              </a:rPr>
              <a:t>Processing Center</a:t>
            </a:r>
          </a:p>
        </p:txBody>
      </p:sp>
    </p:spTree>
    <p:extLst>
      <p:ext uri="{BB962C8B-B14F-4D97-AF65-F5344CB8AC3E}">
        <p14:creationId xmlns:p14="http://schemas.microsoft.com/office/powerpoint/2010/main" val="333134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9"/>
                                        </p:tgtEl>
                                        <p:attrNameLst>
                                          <p:attrName>style.color</p:attrName>
                                        </p:attrNameLst>
                                      </p:cBhvr>
                                      <p:to>
                                        <a:srgbClr val="FB2913"/>
                                      </p:to>
                                    </p:animClr>
                                    <p:animClr clrSpc="rgb" dir="cw">
                                      <p:cBhvr>
                                        <p:cTn id="7" dur="500" fill="hold"/>
                                        <p:tgtEl>
                                          <p:spTgt spid="9"/>
                                        </p:tgtEl>
                                        <p:attrNameLst>
                                          <p:attrName>fillcolor</p:attrName>
                                        </p:attrNameLst>
                                      </p:cBhvr>
                                      <p:to>
                                        <a:srgbClr val="FB2913"/>
                                      </p:to>
                                    </p:animClr>
                                    <p:set>
                                      <p:cBhvr>
                                        <p:cTn id="8" dur="500" fill="hold"/>
                                        <p:tgtEl>
                                          <p:spTgt spid="9"/>
                                        </p:tgtEl>
                                        <p:attrNameLst>
                                          <p:attrName>fill.type</p:attrName>
                                        </p:attrNameLst>
                                      </p:cBhvr>
                                      <p:to>
                                        <p:strVal val="solid"/>
                                      </p:to>
                                    </p:set>
                                    <p:set>
                                      <p:cBhvr>
                                        <p:cTn id="9" dur="500" fill="hold"/>
                                        <p:tgtEl>
                                          <p:spTgt spid="9"/>
                                        </p:tgtEl>
                                        <p:attrNameLst>
                                          <p:attrName>fill.on</p:attrName>
                                        </p:attrNameLst>
                                      </p:cBhvr>
                                      <p:to>
                                        <p:strVal val="true"/>
                                      </p:to>
                                    </p:set>
                                  </p:childTnLst>
                                </p:cTn>
                              </p:par>
                              <p:par>
                                <p:cTn id="10" presetID="10" presetClass="entr" presetSubtype="0" fill="hold" grpId="1"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xit" presetSubtype="0" fill="hold" grpId="0" nodeType="with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9" presetClass="emph" presetSubtype="0" fill="hold" grpId="1" nodeType="clickEffect">
                                  <p:stCondLst>
                                    <p:cond delay="0"/>
                                  </p:stCondLst>
                                  <p:childTnLst>
                                    <p:animClr clrSpc="rgb" dir="cw">
                                      <p:cBhvr override="childStyle">
                                        <p:cTn id="24" dur="500" fill="hold"/>
                                        <p:tgtEl>
                                          <p:spTgt spid="9"/>
                                        </p:tgtEl>
                                        <p:attrNameLst>
                                          <p:attrName>style.color</p:attrName>
                                        </p:attrNameLst>
                                      </p:cBhvr>
                                      <p:to>
                                        <a:schemeClr val="bg1"/>
                                      </p:to>
                                    </p:animClr>
                                    <p:animClr clrSpc="rgb" dir="cw">
                                      <p:cBhvr>
                                        <p:cTn id="25" dur="500" fill="hold"/>
                                        <p:tgtEl>
                                          <p:spTgt spid="9"/>
                                        </p:tgtEl>
                                        <p:attrNameLst>
                                          <p:attrName>fillcolor</p:attrName>
                                        </p:attrNameLst>
                                      </p:cBhvr>
                                      <p:to>
                                        <a:schemeClr val="bg1"/>
                                      </p:to>
                                    </p:animClr>
                                    <p:set>
                                      <p:cBhvr>
                                        <p:cTn id="26" dur="500" fill="hold"/>
                                        <p:tgtEl>
                                          <p:spTgt spid="9"/>
                                        </p:tgtEl>
                                        <p:attrNameLst>
                                          <p:attrName>fill.type</p:attrName>
                                        </p:attrNameLst>
                                      </p:cBhvr>
                                      <p:to>
                                        <p:strVal val="solid"/>
                                      </p:to>
                                    </p:set>
                                    <p:set>
                                      <p:cBhvr>
                                        <p:cTn id="27" dur="500" fill="hold"/>
                                        <p:tgtEl>
                                          <p:spTgt spid="9"/>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5"/>
                                        </p:tgtEl>
                                      </p:cBhvr>
                                    </p:animEffect>
                                    <p:set>
                                      <p:cBhvr>
                                        <p:cTn id="48" dur="1" fill="hold">
                                          <p:stCondLst>
                                            <p:cond delay="499"/>
                                          </p:stCondLst>
                                        </p:cTn>
                                        <p:tgtEl>
                                          <p:spTgt spid="1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31"/>
                                        </p:tgtEl>
                                      </p:cBhvr>
                                    </p:animEffect>
                                    <p:set>
                                      <p:cBhvr>
                                        <p:cTn id="51" dur="1" fill="hold">
                                          <p:stCondLst>
                                            <p:cond delay="499"/>
                                          </p:stCondLst>
                                        </p:cTn>
                                        <p:tgtEl>
                                          <p:spTgt spid="3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32"/>
                                        </p:tgtEl>
                                      </p:cBhvr>
                                    </p:animEffect>
                                    <p:set>
                                      <p:cBhvr>
                                        <p:cTn id="54" dur="1" fill="hold">
                                          <p:stCondLst>
                                            <p:cond delay="499"/>
                                          </p:stCondLst>
                                        </p:cTn>
                                        <p:tgtEl>
                                          <p:spTgt spid="32"/>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4"/>
                                        </p:tgtEl>
                                      </p:cBhvr>
                                    </p:animEffect>
                                    <p:set>
                                      <p:cBhvr>
                                        <p:cTn id="57" dur="1" fill="hold">
                                          <p:stCondLst>
                                            <p:cond delay="499"/>
                                          </p:stCondLst>
                                        </p:cTn>
                                        <p:tgtEl>
                                          <p:spTgt spid="14"/>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6"/>
                                        </p:tgtEl>
                                      </p:cBhvr>
                                    </p:animEffect>
                                    <p:set>
                                      <p:cBhvr>
                                        <p:cTn id="60" dur="1" fill="hold">
                                          <p:stCondLst>
                                            <p:cond delay="499"/>
                                          </p:stCondLst>
                                        </p:cTn>
                                        <p:tgtEl>
                                          <p:spTgt spid="1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7"/>
                                        </p:tgtEl>
                                      </p:cBhvr>
                                    </p:animEffect>
                                    <p:set>
                                      <p:cBhvr>
                                        <p:cTn id="78" dur="1" fill="hold">
                                          <p:stCondLst>
                                            <p:cond delay="499"/>
                                          </p:stCondLst>
                                        </p:cTn>
                                        <p:tgtEl>
                                          <p:spTgt spid="1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3"/>
                                        </p:tgtEl>
                                      </p:cBhvr>
                                    </p:animEffect>
                                    <p:set>
                                      <p:cBhvr>
                                        <p:cTn id="81" dur="1" fill="hold">
                                          <p:stCondLst>
                                            <p:cond delay="499"/>
                                          </p:stCondLst>
                                        </p:cTn>
                                        <p:tgtEl>
                                          <p:spTgt spid="13"/>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4"/>
                                        </p:tgtEl>
                                      </p:cBhvr>
                                    </p:animEffect>
                                    <p:set>
                                      <p:cBhvr>
                                        <p:cTn id="84" dur="1" fill="hold">
                                          <p:stCondLst>
                                            <p:cond delay="499"/>
                                          </p:stCondLst>
                                        </p:cTn>
                                        <p:tgtEl>
                                          <p:spTgt spid="2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9" presetClass="emph" presetSubtype="0" fill="hold" grpId="0" nodeType="clickEffect">
                                  <p:stCondLst>
                                    <p:cond delay="0"/>
                                  </p:stCondLst>
                                  <p:childTnLst>
                                    <p:animClr clrSpc="rgb" dir="cw">
                                      <p:cBhvr override="childStyle">
                                        <p:cTn id="88" dur="500" fill="hold"/>
                                        <p:tgtEl>
                                          <p:spTgt spid="10"/>
                                        </p:tgtEl>
                                        <p:attrNameLst>
                                          <p:attrName>style.color</p:attrName>
                                        </p:attrNameLst>
                                      </p:cBhvr>
                                      <p:to>
                                        <a:srgbClr val="FB2913"/>
                                      </p:to>
                                    </p:animClr>
                                    <p:animClr clrSpc="rgb" dir="cw">
                                      <p:cBhvr>
                                        <p:cTn id="89" dur="500" fill="hold"/>
                                        <p:tgtEl>
                                          <p:spTgt spid="10"/>
                                        </p:tgtEl>
                                        <p:attrNameLst>
                                          <p:attrName>fillcolor</p:attrName>
                                        </p:attrNameLst>
                                      </p:cBhvr>
                                      <p:to>
                                        <a:srgbClr val="FB2913"/>
                                      </p:to>
                                    </p:animClr>
                                    <p:set>
                                      <p:cBhvr>
                                        <p:cTn id="90" dur="500" fill="hold"/>
                                        <p:tgtEl>
                                          <p:spTgt spid="10"/>
                                        </p:tgtEl>
                                        <p:attrNameLst>
                                          <p:attrName>fill.type</p:attrName>
                                        </p:attrNameLst>
                                      </p:cBhvr>
                                      <p:to>
                                        <p:strVal val="solid"/>
                                      </p:to>
                                    </p:set>
                                    <p:set>
                                      <p:cBhvr>
                                        <p:cTn id="91" dur="500" fill="hold"/>
                                        <p:tgtEl>
                                          <p:spTgt spid="10"/>
                                        </p:tgtEl>
                                        <p:attrNameLst>
                                          <p:attrName>fill.on</p:attrName>
                                        </p:attrNameLst>
                                      </p:cBhvr>
                                      <p:to>
                                        <p:strVal val="true"/>
                                      </p:to>
                                    </p:set>
                                  </p:childTnLst>
                                </p:cTn>
                              </p:par>
                              <p:par>
                                <p:cTn id="92" presetID="10" presetClass="entr" presetSubtype="0" fill="hold" grpId="0" nodeType="with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fade">
                                      <p:cBhvr>
                                        <p:cTn id="94" dur="500"/>
                                        <p:tgtEl>
                                          <p:spTgt spid="1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500"/>
                                        <p:tgtEl>
                                          <p:spTgt spid="2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grpId="1" nodeType="clickEffect">
                                  <p:stCondLst>
                                    <p:cond delay="0"/>
                                  </p:stCondLst>
                                  <p:childTnLst>
                                    <p:animEffect transition="out" filter="fade">
                                      <p:cBhvr>
                                        <p:cTn id="106" dur="500"/>
                                        <p:tgtEl>
                                          <p:spTgt spid="19"/>
                                        </p:tgtEl>
                                      </p:cBhvr>
                                    </p:animEffect>
                                    <p:set>
                                      <p:cBhvr>
                                        <p:cTn id="107" dur="1" fill="hold">
                                          <p:stCondLst>
                                            <p:cond delay="499"/>
                                          </p:stCondLst>
                                        </p:cTn>
                                        <p:tgtEl>
                                          <p:spTgt spid="19"/>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26"/>
                                        </p:tgtEl>
                                      </p:cBhvr>
                                    </p:animEffect>
                                    <p:set>
                                      <p:cBhvr>
                                        <p:cTn id="110" dur="1" fill="hold">
                                          <p:stCondLst>
                                            <p:cond delay="499"/>
                                          </p:stCondLst>
                                        </p:cTn>
                                        <p:tgtEl>
                                          <p:spTgt spid="26"/>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23"/>
                                        </p:tgtEl>
                                      </p:cBhvr>
                                    </p:animEffect>
                                    <p:set>
                                      <p:cBhvr>
                                        <p:cTn id="113" dur="1" fill="hold">
                                          <p:stCondLst>
                                            <p:cond delay="499"/>
                                          </p:stCondLst>
                                        </p:cTn>
                                        <p:tgtEl>
                                          <p:spTgt spid="23"/>
                                        </p:tgtEl>
                                        <p:attrNameLst>
                                          <p:attrName>style.visibility</p:attrName>
                                        </p:attrNameLst>
                                      </p:cBhvr>
                                      <p:to>
                                        <p:strVal val="hidden"/>
                                      </p:to>
                                    </p:set>
                                  </p:childTnLst>
                                </p:cTn>
                              </p:par>
                              <p:par>
                                <p:cTn id="114" presetID="19" presetClass="emph" presetSubtype="0" fill="hold" grpId="1" nodeType="withEffect">
                                  <p:stCondLst>
                                    <p:cond delay="0"/>
                                  </p:stCondLst>
                                  <p:childTnLst>
                                    <p:animClr clrSpc="rgb" dir="cw">
                                      <p:cBhvr override="childStyle">
                                        <p:cTn id="115" dur="500" fill="hold"/>
                                        <p:tgtEl>
                                          <p:spTgt spid="10"/>
                                        </p:tgtEl>
                                        <p:attrNameLst>
                                          <p:attrName>style.color</p:attrName>
                                        </p:attrNameLst>
                                      </p:cBhvr>
                                      <p:to>
                                        <a:schemeClr val="bg1"/>
                                      </p:to>
                                    </p:animClr>
                                    <p:animClr clrSpc="rgb" dir="cw">
                                      <p:cBhvr>
                                        <p:cTn id="116" dur="500" fill="hold"/>
                                        <p:tgtEl>
                                          <p:spTgt spid="10"/>
                                        </p:tgtEl>
                                        <p:attrNameLst>
                                          <p:attrName>fillcolor</p:attrName>
                                        </p:attrNameLst>
                                      </p:cBhvr>
                                      <p:to>
                                        <a:schemeClr val="bg1"/>
                                      </p:to>
                                    </p:animClr>
                                    <p:set>
                                      <p:cBhvr>
                                        <p:cTn id="117" dur="500" fill="hold"/>
                                        <p:tgtEl>
                                          <p:spTgt spid="10"/>
                                        </p:tgtEl>
                                        <p:attrNameLst>
                                          <p:attrName>fill.type</p:attrName>
                                        </p:attrNameLst>
                                      </p:cBhvr>
                                      <p:to>
                                        <p:strVal val="solid"/>
                                      </p:to>
                                    </p:set>
                                    <p:set>
                                      <p:cBhvr>
                                        <p:cTn id="118" dur="500" fill="hold"/>
                                        <p:tgtEl>
                                          <p:spTgt spid="10"/>
                                        </p:tgtEl>
                                        <p:attrNameLst>
                                          <p:attrName>fill.on</p:attrName>
                                        </p:attrNameLst>
                                      </p:cBhvr>
                                      <p:to>
                                        <p:strVal val="true"/>
                                      </p:to>
                                    </p:set>
                                  </p:childTnLst>
                                </p:cTn>
                              </p:par>
                            </p:childTnLst>
                          </p:cTn>
                        </p:par>
                      </p:childTnLst>
                    </p:cTn>
                  </p:par>
                  <p:par>
                    <p:cTn id="119" fill="hold">
                      <p:stCondLst>
                        <p:cond delay="indefinite"/>
                      </p:stCondLst>
                      <p:childTnLst>
                        <p:par>
                          <p:cTn id="120" fill="hold">
                            <p:stCondLst>
                              <p:cond delay="0"/>
                            </p:stCondLst>
                            <p:childTnLst>
                              <p:par>
                                <p:cTn id="121" presetID="19" presetClass="emph" presetSubtype="0" fill="hold" grpId="0" nodeType="clickEffect">
                                  <p:stCondLst>
                                    <p:cond delay="0"/>
                                  </p:stCondLst>
                                  <p:childTnLst>
                                    <p:animClr clrSpc="rgb" dir="cw">
                                      <p:cBhvr override="childStyle">
                                        <p:cTn id="122" dur="500" fill="hold"/>
                                        <p:tgtEl>
                                          <p:spTgt spid="11"/>
                                        </p:tgtEl>
                                        <p:attrNameLst>
                                          <p:attrName>style.color</p:attrName>
                                        </p:attrNameLst>
                                      </p:cBhvr>
                                      <p:to>
                                        <a:srgbClr val="FB2913"/>
                                      </p:to>
                                    </p:animClr>
                                    <p:animClr clrSpc="rgb" dir="cw">
                                      <p:cBhvr>
                                        <p:cTn id="123" dur="500" fill="hold"/>
                                        <p:tgtEl>
                                          <p:spTgt spid="11"/>
                                        </p:tgtEl>
                                        <p:attrNameLst>
                                          <p:attrName>fillcolor</p:attrName>
                                        </p:attrNameLst>
                                      </p:cBhvr>
                                      <p:to>
                                        <a:srgbClr val="FB2913"/>
                                      </p:to>
                                    </p:animClr>
                                    <p:set>
                                      <p:cBhvr>
                                        <p:cTn id="124" dur="500" fill="hold"/>
                                        <p:tgtEl>
                                          <p:spTgt spid="11"/>
                                        </p:tgtEl>
                                        <p:attrNameLst>
                                          <p:attrName>fill.type</p:attrName>
                                        </p:attrNameLst>
                                      </p:cBhvr>
                                      <p:to>
                                        <p:strVal val="solid"/>
                                      </p:to>
                                    </p:set>
                                    <p:set>
                                      <p:cBhvr>
                                        <p:cTn id="125" dur="500" fill="hold"/>
                                        <p:tgtEl>
                                          <p:spTgt spid="11"/>
                                        </p:tgtEl>
                                        <p:attrNameLst>
                                          <p:attrName>fill.on</p:attrName>
                                        </p:attrNameLst>
                                      </p:cBhvr>
                                      <p:to>
                                        <p:strVal val="true"/>
                                      </p:to>
                                    </p:set>
                                  </p:childTnLst>
                                </p:cTn>
                              </p:par>
                              <p:par>
                                <p:cTn id="126" presetID="10" presetClass="entr" presetSubtype="0" fill="hold" grpId="0" nodeType="withEffect">
                                  <p:stCondLst>
                                    <p:cond delay="0"/>
                                  </p:stCondLst>
                                  <p:childTnLst>
                                    <p:set>
                                      <p:cBhvr>
                                        <p:cTn id="127" dur="1" fill="hold">
                                          <p:stCondLst>
                                            <p:cond delay="0"/>
                                          </p:stCondLst>
                                        </p:cTn>
                                        <p:tgtEl>
                                          <p:spTgt spid="18"/>
                                        </p:tgtEl>
                                        <p:attrNameLst>
                                          <p:attrName>style.visibility</p:attrName>
                                        </p:attrNameLst>
                                      </p:cBhvr>
                                      <p:to>
                                        <p:strVal val="visible"/>
                                      </p:to>
                                    </p:set>
                                    <p:animEffect transition="in" filter="fade">
                                      <p:cBhvr>
                                        <p:cTn id="128" dur="500"/>
                                        <p:tgtEl>
                                          <p:spTgt spid="1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22"/>
                                        </p:tgtEl>
                                        <p:attrNameLst>
                                          <p:attrName>style.visibility</p:attrName>
                                        </p:attrNameLst>
                                      </p:cBhvr>
                                      <p:to>
                                        <p:strVal val="visible"/>
                                      </p:to>
                                    </p:set>
                                    <p:animEffect transition="in" filter="fade">
                                      <p:cBhvr>
                                        <p:cTn id="133" dur="500"/>
                                        <p:tgtEl>
                                          <p:spTgt spid="22"/>
                                        </p:tgtEl>
                                      </p:cBhvr>
                                    </p:animEffect>
                                  </p:childTnLst>
                                </p:cTn>
                              </p:par>
                              <p:par>
                                <p:cTn id="134" presetID="19" presetClass="emph" presetSubtype="0" fill="hold" grpId="1" nodeType="withEffect">
                                  <p:stCondLst>
                                    <p:cond delay="0"/>
                                  </p:stCondLst>
                                  <p:childTnLst>
                                    <p:animClr clrSpc="rgb" dir="cw">
                                      <p:cBhvr override="childStyle">
                                        <p:cTn id="135" dur="500" fill="hold"/>
                                        <p:tgtEl>
                                          <p:spTgt spid="11"/>
                                        </p:tgtEl>
                                        <p:attrNameLst>
                                          <p:attrName>style.color</p:attrName>
                                        </p:attrNameLst>
                                      </p:cBhvr>
                                      <p:to>
                                        <a:schemeClr val="bg1"/>
                                      </p:to>
                                    </p:animClr>
                                    <p:animClr clrSpc="rgb" dir="cw">
                                      <p:cBhvr>
                                        <p:cTn id="136" dur="500" fill="hold"/>
                                        <p:tgtEl>
                                          <p:spTgt spid="11"/>
                                        </p:tgtEl>
                                        <p:attrNameLst>
                                          <p:attrName>fillcolor</p:attrName>
                                        </p:attrNameLst>
                                      </p:cBhvr>
                                      <p:to>
                                        <a:schemeClr val="bg1"/>
                                      </p:to>
                                    </p:animClr>
                                    <p:set>
                                      <p:cBhvr>
                                        <p:cTn id="137" dur="500" fill="hold"/>
                                        <p:tgtEl>
                                          <p:spTgt spid="11"/>
                                        </p:tgtEl>
                                        <p:attrNameLst>
                                          <p:attrName>fill.type</p:attrName>
                                        </p:attrNameLst>
                                      </p:cBhvr>
                                      <p:to>
                                        <p:strVal val="solid"/>
                                      </p:to>
                                    </p:set>
                                    <p:set>
                                      <p:cBhvr>
                                        <p:cTn id="138" dur="500" fill="hold"/>
                                        <p:tgtEl>
                                          <p:spTgt spid="11"/>
                                        </p:tgtEl>
                                        <p:attrNameLst>
                                          <p:attrName>fill.on</p:attrName>
                                        </p:attrNameLst>
                                      </p:cBhvr>
                                      <p:to>
                                        <p:strVal val="true"/>
                                      </p:to>
                                    </p:set>
                                  </p:childTnLst>
                                </p:cTn>
                              </p:par>
                              <p:par>
                                <p:cTn id="139" presetID="10" presetClass="entr" presetSubtype="0" fill="hold" grpId="0" nodeType="withEffect">
                                  <p:stCondLst>
                                    <p:cond delay="0"/>
                                  </p:stCondLst>
                                  <p:childTnLst>
                                    <p:set>
                                      <p:cBhvr>
                                        <p:cTn id="140" dur="1" fill="hold">
                                          <p:stCondLst>
                                            <p:cond delay="0"/>
                                          </p:stCondLst>
                                        </p:cTn>
                                        <p:tgtEl>
                                          <p:spTgt spid="25"/>
                                        </p:tgtEl>
                                        <p:attrNameLst>
                                          <p:attrName>style.visibility</p:attrName>
                                        </p:attrNameLst>
                                      </p:cBhvr>
                                      <p:to>
                                        <p:strVal val="visible"/>
                                      </p:to>
                                    </p:set>
                                    <p:animEffect transition="in" filter="fade">
                                      <p:cBhvr>
                                        <p:cTn id="141" dur="500"/>
                                        <p:tgtEl>
                                          <p:spTgt spid="25"/>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1" nodeType="clickEffect">
                                  <p:stCondLst>
                                    <p:cond delay="0"/>
                                  </p:stCondLst>
                                  <p:childTnLst>
                                    <p:animEffect transition="out" filter="fade">
                                      <p:cBhvr>
                                        <p:cTn id="145" dur="500"/>
                                        <p:tgtEl>
                                          <p:spTgt spid="18"/>
                                        </p:tgtEl>
                                      </p:cBhvr>
                                    </p:animEffect>
                                    <p:set>
                                      <p:cBhvr>
                                        <p:cTn id="146" dur="1" fill="hold">
                                          <p:stCondLst>
                                            <p:cond delay="499"/>
                                          </p:stCondLst>
                                        </p:cTn>
                                        <p:tgtEl>
                                          <p:spTgt spid="18"/>
                                        </p:tgtEl>
                                        <p:attrNameLst>
                                          <p:attrName>style.visibility</p:attrName>
                                        </p:attrNameLst>
                                      </p:cBhvr>
                                      <p:to>
                                        <p:strVal val="hidden"/>
                                      </p:to>
                                    </p:set>
                                  </p:childTnLst>
                                </p:cTn>
                              </p:par>
                              <p:par>
                                <p:cTn id="147" presetID="10" presetClass="exit" presetSubtype="0" fill="hold" grpId="1" nodeType="withEffect">
                                  <p:stCondLst>
                                    <p:cond delay="0"/>
                                  </p:stCondLst>
                                  <p:childTnLst>
                                    <p:animEffect transition="out" filter="fade">
                                      <p:cBhvr>
                                        <p:cTn id="148" dur="500"/>
                                        <p:tgtEl>
                                          <p:spTgt spid="25"/>
                                        </p:tgtEl>
                                      </p:cBhvr>
                                    </p:animEffect>
                                    <p:set>
                                      <p:cBhvr>
                                        <p:cTn id="149" dur="1" fill="hold">
                                          <p:stCondLst>
                                            <p:cond delay="499"/>
                                          </p:stCondLst>
                                        </p:cTn>
                                        <p:tgtEl>
                                          <p:spTgt spid="25"/>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500"/>
                                        <p:tgtEl>
                                          <p:spTgt spid="22"/>
                                        </p:tgtEl>
                                      </p:cBhvr>
                                    </p:animEffect>
                                    <p:set>
                                      <p:cBhvr>
                                        <p:cTn id="152" dur="1" fill="hold">
                                          <p:stCondLst>
                                            <p:cond delay="499"/>
                                          </p:stCondLst>
                                        </p:cTn>
                                        <p:tgtEl>
                                          <p:spTgt spid="22"/>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9" presetClass="emph" presetSubtype="0" fill="hold" grpId="0" nodeType="clickEffect">
                                  <p:stCondLst>
                                    <p:cond delay="0"/>
                                  </p:stCondLst>
                                  <p:childTnLst>
                                    <p:animClr clrSpc="rgb" dir="cw">
                                      <p:cBhvr override="childStyle">
                                        <p:cTn id="156" dur="500" fill="hold"/>
                                        <p:tgtEl>
                                          <p:spTgt spid="12"/>
                                        </p:tgtEl>
                                        <p:attrNameLst>
                                          <p:attrName>style.color</p:attrName>
                                        </p:attrNameLst>
                                      </p:cBhvr>
                                      <p:to>
                                        <a:srgbClr val="FB2913"/>
                                      </p:to>
                                    </p:animClr>
                                    <p:animClr clrSpc="rgb" dir="cw">
                                      <p:cBhvr>
                                        <p:cTn id="157" dur="500" fill="hold"/>
                                        <p:tgtEl>
                                          <p:spTgt spid="12"/>
                                        </p:tgtEl>
                                        <p:attrNameLst>
                                          <p:attrName>fillcolor</p:attrName>
                                        </p:attrNameLst>
                                      </p:cBhvr>
                                      <p:to>
                                        <a:srgbClr val="FB2913"/>
                                      </p:to>
                                    </p:animClr>
                                    <p:set>
                                      <p:cBhvr>
                                        <p:cTn id="158" dur="500" fill="hold"/>
                                        <p:tgtEl>
                                          <p:spTgt spid="12"/>
                                        </p:tgtEl>
                                        <p:attrNameLst>
                                          <p:attrName>fill.type</p:attrName>
                                        </p:attrNameLst>
                                      </p:cBhvr>
                                      <p:to>
                                        <p:strVal val="solid"/>
                                      </p:to>
                                    </p:set>
                                    <p:set>
                                      <p:cBhvr>
                                        <p:cTn id="159" dur="500" fill="hold"/>
                                        <p:tgtEl>
                                          <p:spTgt spid="12"/>
                                        </p:tgtEl>
                                        <p:attrNameLst>
                                          <p:attrName>fill.on</p:attrName>
                                        </p:attrNameLst>
                                      </p:cBhvr>
                                      <p:to>
                                        <p:strVal val="true"/>
                                      </p:to>
                                    </p:set>
                                  </p:childTnLst>
                                </p:cTn>
                              </p:par>
                              <p:par>
                                <p:cTn id="160" presetID="10" presetClass="entr" presetSubtype="0" fill="hold" grpId="0" nodeType="withEffect">
                                  <p:stCondLst>
                                    <p:cond delay="0"/>
                                  </p:stCondLst>
                                  <p:childTnLst>
                                    <p:set>
                                      <p:cBhvr>
                                        <p:cTn id="161" dur="1" fill="hold">
                                          <p:stCondLst>
                                            <p:cond delay="0"/>
                                          </p:stCondLst>
                                        </p:cTn>
                                        <p:tgtEl>
                                          <p:spTgt spid="20"/>
                                        </p:tgtEl>
                                        <p:attrNameLst>
                                          <p:attrName>style.visibility</p:attrName>
                                        </p:attrNameLst>
                                      </p:cBhvr>
                                      <p:to>
                                        <p:strVal val="visible"/>
                                      </p:to>
                                    </p:set>
                                    <p:animEffect transition="in" filter="fade">
                                      <p:cBhvr>
                                        <p:cTn id="162" dur="500"/>
                                        <p:tgtEl>
                                          <p:spTgt spid="20"/>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animEffect transition="in" filter="fade">
                                      <p:cBhvr>
                                        <p:cTn id="167" dur="500"/>
                                        <p:tgtEl>
                                          <p:spTgt spid="33"/>
                                        </p:tgtEl>
                                      </p:cBhvr>
                                    </p:animEffect>
                                  </p:childTnLst>
                                </p:cTn>
                              </p:par>
                              <p:par>
                                <p:cTn id="168" presetID="10" presetClass="entr" presetSubtype="0" fill="hold" nodeType="withEffect">
                                  <p:stCondLst>
                                    <p:cond delay="0"/>
                                  </p:stCondLst>
                                  <p:childTnLst>
                                    <p:set>
                                      <p:cBhvr>
                                        <p:cTn id="169" dur="1" fill="hold">
                                          <p:stCondLst>
                                            <p:cond delay="0"/>
                                          </p:stCondLst>
                                        </p:cTn>
                                        <p:tgtEl>
                                          <p:spTgt spid="29"/>
                                        </p:tgtEl>
                                        <p:attrNameLst>
                                          <p:attrName>style.visibility</p:attrName>
                                        </p:attrNameLst>
                                      </p:cBhvr>
                                      <p:to>
                                        <p:strVal val="visible"/>
                                      </p:to>
                                    </p:set>
                                    <p:animEffect transition="in" filter="fade">
                                      <p:cBhvr>
                                        <p:cTn id="170" dur="500"/>
                                        <p:tgtEl>
                                          <p:spTgt spid="29"/>
                                        </p:tgtEl>
                                      </p:cBhvr>
                                    </p:animEffect>
                                  </p:childTnLst>
                                </p:cTn>
                              </p:par>
                              <p:par>
                                <p:cTn id="171" presetID="10" presetClass="entr" presetSubtype="0" fill="hold" nodeType="withEffect">
                                  <p:stCondLst>
                                    <p:cond delay="0"/>
                                  </p:stCondLst>
                                  <p:childTnLst>
                                    <p:set>
                                      <p:cBhvr>
                                        <p:cTn id="172" dur="1" fill="hold">
                                          <p:stCondLst>
                                            <p:cond delay="0"/>
                                          </p:stCondLst>
                                        </p:cTn>
                                        <p:tgtEl>
                                          <p:spTgt spid="28"/>
                                        </p:tgtEl>
                                        <p:attrNameLst>
                                          <p:attrName>style.visibility</p:attrName>
                                        </p:attrNameLst>
                                      </p:cBhvr>
                                      <p:to>
                                        <p:strVal val="visible"/>
                                      </p:to>
                                    </p:set>
                                    <p:animEffect transition="in" filter="fade">
                                      <p:cBhvr>
                                        <p:cTn id="173" dur="500"/>
                                        <p:tgtEl>
                                          <p:spTgt spid="28"/>
                                        </p:tgtEl>
                                      </p:cBhvr>
                                    </p:animEffect>
                                  </p:childTnLst>
                                </p:cTn>
                              </p:par>
                              <p:par>
                                <p:cTn id="174" presetID="10" presetClass="entr" presetSubtype="0" fill="hold" nodeType="withEffect">
                                  <p:stCondLst>
                                    <p:cond delay="0"/>
                                  </p:stCondLst>
                                  <p:childTnLst>
                                    <p:set>
                                      <p:cBhvr>
                                        <p:cTn id="175" dur="1" fill="hold">
                                          <p:stCondLst>
                                            <p:cond delay="0"/>
                                          </p:stCondLst>
                                        </p:cTn>
                                        <p:tgtEl>
                                          <p:spTgt spid="27"/>
                                        </p:tgtEl>
                                        <p:attrNameLst>
                                          <p:attrName>style.visibility</p:attrName>
                                        </p:attrNameLst>
                                      </p:cBhvr>
                                      <p:to>
                                        <p:strVal val="visible"/>
                                      </p:to>
                                    </p:set>
                                    <p:animEffect transition="in" filter="fade">
                                      <p:cBhvr>
                                        <p:cTn id="176" dur="500"/>
                                        <p:tgtEl>
                                          <p:spTgt spid="27"/>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xit" presetSubtype="0" fill="hold" grpId="1" nodeType="clickEffect">
                                  <p:stCondLst>
                                    <p:cond delay="0"/>
                                  </p:stCondLst>
                                  <p:childTnLst>
                                    <p:animEffect transition="out" filter="fade">
                                      <p:cBhvr>
                                        <p:cTn id="180" dur="500"/>
                                        <p:tgtEl>
                                          <p:spTgt spid="20"/>
                                        </p:tgtEl>
                                      </p:cBhvr>
                                    </p:animEffect>
                                    <p:set>
                                      <p:cBhvr>
                                        <p:cTn id="181" dur="1" fill="hold">
                                          <p:stCondLst>
                                            <p:cond delay="499"/>
                                          </p:stCondLst>
                                        </p:cTn>
                                        <p:tgtEl>
                                          <p:spTgt spid="20"/>
                                        </p:tgtEl>
                                        <p:attrNameLst>
                                          <p:attrName>style.visibility</p:attrName>
                                        </p:attrNameLst>
                                      </p:cBhvr>
                                      <p:to>
                                        <p:strVal val="hidden"/>
                                      </p:to>
                                    </p:set>
                                  </p:childTnLst>
                                </p:cTn>
                              </p:par>
                              <p:par>
                                <p:cTn id="182" presetID="10" presetClass="exit" presetSubtype="0" fill="hold" grpId="1" nodeType="withEffect">
                                  <p:stCondLst>
                                    <p:cond delay="0"/>
                                  </p:stCondLst>
                                  <p:childTnLst>
                                    <p:animEffect transition="out" filter="fade">
                                      <p:cBhvr>
                                        <p:cTn id="183" dur="500"/>
                                        <p:tgtEl>
                                          <p:spTgt spid="33"/>
                                        </p:tgtEl>
                                      </p:cBhvr>
                                    </p:animEffect>
                                    <p:set>
                                      <p:cBhvr>
                                        <p:cTn id="184" dur="1" fill="hold">
                                          <p:stCondLst>
                                            <p:cond delay="499"/>
                                          </p:stCondLst>
                                        </p:cTn>
                                        <p:tgtEl>
                                          <p:spTgt spid="33"/>
                                        </p:tgtEl>
                                        <p:attrNameLst>
                                          <p:attrName>style.visibility</p:attrName>
                                        </p:attrNameLst>
                                      </p:cBhvr>
                                      <p:to>
                                        <p:strVal val="hidden"/>
                                      </p:to>
                                    </p:set>
                                  </p:childTnLst>
                                </p:cTn>
                              </p:par>
                              <p:par>
                                <p:cTn id="185" presetID="10" presetClass="exit" presetSubtype="0" fill="hold" nodeType="withEffect">
                                  <p:stCondLst>
                                    <p:cond delay="0"/>
                                  </p:stCondLst>
                                  <p:childTnLst>
                                    <p:animEffect transition="out" filter="fade">
                                      <p:cBhvr>
                                        <p:cTn id="186" dur="500"/>
                                        <p:tgtEl>
                                          <p:spTgt spid="29"/>
                                        </p:tgtEl>
                                      </p:cBhvr>
                                    </p:animEffect>
                                    <p:set>
                                      <p:cBhvr>
                                        <p:cTn id="187" dur="1" fill="hold">
                                          <p:stCondLst>
                                            <p:cond delay="499"/>
                                          </p:stCondLst>
                                        </p:cTn>
                                        <p:tgtEl>
                                          <p:spTgt spid="29"/>
                                        </p:tgtEl>
                                        <p:attrNameLst>
                                          <p:attrName>style.visibility</p:attrName>
                                        </p:attrNameLst>
                                      </p:cBhvr>
                                      <p:to>
                                        <p:strVal val="hidden"/>
                                      </p:to>
                                    </p:set>
                                  </p:childTnLst>
                                </p:cTn>
                              </p:par>
                              <p:par>
                                <p:cTn id="188" presetID="10" presetClass="exit" presetSubtype="0" fill="hold" nodeType="withEffect">
                                  <p:stCondLst>
                                    <p:cond delay="0"/>
                                  </p:stCondLst>
                                  <p:childTnLst>
                                    <p:animEffect transition="out" filter="fade">
                                      <p:cBhvr>
                                        <p:cTn id="189" dur="500"/>
                                        <p:tgtEl>
                                          <p:spTgt spid="28"/>
                                        </p:tgtEl>
                                      </p:cBhvr>
                                    </p:animEffect>
                                    <p:set>
                                      <p:cBhvr>
                                        <p:cTn id="190" dur="1" fill="hold">
                                          <p:stCondLst>
                                            <p:cond delay="499"/>
                                          </p:stCondLst>
                                        </p:cTn>
                                        <p:tgtEl>
                                          <p:spTgt spid="28"/>
                                        </p:tgtEl>
                                        <p:attrNameLst>
                                          <p:attrName>style.visibility</p:attrName>
                                        </p:attrNameLst>
                                      </p:cBhvr>
                                      <p:to>
                                        <p:strVal val="hidden"/>
                                      </p:to>
                                    </p:set>
                                  </p:childTnLst>
                                </p:cTn>
                              </p:par>
                              <p:par>
                                <p:cTn id="191" presetID="10" presetClass="exit" presetSubtype="0" fill="hold" nodeType="withEffect">
                                  <p:stCondLst>
                                    <p:cond delay="0"/>
                                  </p:stCondLst>
                                  <p:childTnLst>
                                    <p:animEffect transition="out" filter="fade">
                                      <p:cBhvr>
                                        <p:cTn id="192" dur="500"/>
                                        <p:tgtEl>
                                          <p:spTgt spid="27"/>
                                        </p:tgtEl>
                                      </p:cBhvr>
                                    </p:animEffect>
                                    <p:set>
                                      <p:cBhvr>
                                        <p:cTn id="193" dur="1" fill="hold">
                                          <p:stCondLst>
                                            <p:cond delay="499"/>
                                          </p:stCondLst>
                                        </p:cTn>
                                        <p:tgtEl>
                                          <p:spTgt spid="27"/>
                                        </p:tgtEl>
                                        <p:attrNameLst>
                                          <p:attrName>style.visibility</p:attrName>
                                        </p:attrNameLst>
                                      </p:cBhvr>
                                      <p:to>
                                        <p:strVal val="hidden"/>
                                      </p:to>
                                    </p:set>
                                  </p:childTnLst>
                                </p:cTn>
                              </p:par>
                            </p:childTnLst>
                          </p:cTn>
                        </p:par>
                      </p:childTnLst>
                    </p:cTn>
                  </p:par>
                  <p:par>
                    <p:cTn id="194" fill="hold">
                      <p:stCondLst>
                        <p:cond delay="indefinite"/>
                      </p:stCondLst>
                      <p:childTnLst>
                        <p:par>
                          <p:cTn id="195" fill="hold">
                            <p:stCondLst>
                              <p:cond delay="0"/>
                            </p:stCondLst>
                            <p:childTnLst>
                              <p:par>
                                <p:cTn id="196" presetID="19" presetClass="emph" presetSubtype="0" fill="hold" grpId="1" nodeType="clickEffect">
                                  <p:stCondLst>
                                    <p:cond delay="0"/>
                                  </p:stCondLst>
                                  <p:childTnLst>
                                    <p:animClr clrSpc="rgb" dir="cw">
                                      <p:cBhvr override="childStyle">
                                        <p:cTn id="197" dur="500" fill="hold"/>
                                        <p:tgtEl>
                                          <p:spTgt spid="12"/>
                                        </p:tgtEl>
                                        <p:attrNameLst>
                                          <p:attrName>style.color</p:attrName>
                                        </p:attrNameLst>
                                      </p:cBhvr>
                                      <p:to>
                                        <a:schemeClr val="bg1"/>
                                      </p:to>
                                    </p:animClr>
                                    <p:animClr clrSpc="rgb" dir="cw">
                                      <p:cBhvr>
                                        <p:cTn id="198" dur="500" fill="hold"/>
                                        <p:tgtEl>
                                          <p:spTgt spid="12"/>
                                        </p:tgtEl>
                                        <p:attrNameLst>
                                          <p:attrName>fillcolor</p:attrName>
                                        </p:attrNameLst>
                                      </p:cBhvr>
                                      <p:to>
                                        <a:schemeClr val="bg1"/>
                                      </p:to>
                                    </p:animClr>
                                    <p:set>
                                      <p:cBhvr>
                                        <p:cTn id="199" dur="500" fill="hold"/>
                                        <p:tgtEl>
                                          <p:spTgt spid="12"/>
                                        </p:tgtEl>
                                        <p:attrNameLst>
                                          <p:attrName>fill.type</p:attrName>
                                        </p:attrNameLst>
                                      </p:cBhvr>
                                      <p:to>
                                        <p:strVal val="solid"/>
                                      </p:to>
                                    </p:set>
                                    <p:set>
                                      <p:cBhvr>
                                        <p:cTn id="200" dur="500" fill="hold"/>
                                        <p:tgtEl>
                                          <p:spTgt spid="12"/>
                                        </p:tgtEl>
                                        <p:attrNameLst>
                                          <p:attrName>fill.on</p:attrName>
                                        </p:attrNameLst>
                                      </p:cBhvr>
                                      <p:to>
                                        <p:strVal val="true"/>
                                      </p:to>
                                    </p:set>
                                  </p:childTnLst>
                                </p:cTn>
                              </p:par>
                              <p:par>
                                <p:cTn id="201" presetID="10" presetClass="entr" presetSubtype="0" fill="hold" nodeType="withEffect">
                                  <p:stCondLst>
                                    <p:cond delay="0"/>
                                  </p:stCondLst>
                                  <p:childTnLst>
                                    <p:set>
                                      <p:cBhvr>
                                        <p:cTn id="202" dur="1" fill="hold">
                                          <p:stCondLst>
                                            <p:cond delay="0"/>
                                          </p:stCondLst>
                                        </p:cTn>
                                        <p:tgtEl>
                                          <p:spTgt spid="30"/>
                                        </p:tgtEl>
                                        <p:attrNameLst>
                                          <p:attrName>style.visibility</p:attrName>
                                        </p:attrNameLst>
                                      </p:cBhvr>
                                      <p:to>
                                        <p:strVal val="visible"/>
                                      </p:to>
                                    </p:set>
                                    <p:animEffect transition="in" filter="fade">
                                      <p:cBhvr>
                                        <p:cTn id="203" dur="500"/>
                                        <p:tgtEl>
                                          <p:spTgt spid="30"/>
                                        </p:tgtEl>
                                      </p:cBhvr>
                                    </p:animEffect>
                                  </p:childTnLst>
                                </p:cTn>
                              </p:par>
                              <p:par>
                                <p:cTn id="204" presetID="19" presetClass="emph" presetSubtype="0" fill="hold" grpId="0" nodeType="withEffect">
                                  <p:stCondLst>
                                    <p:cond delay="0"/>
                                  </p:stCondLst>
                                  <p:childTnLst>
                                    <p:animClr clrSpc="rgb" dir="cw">
                                      <p:cBhvr override="childStyle">
                                        <p:cTn id="205" dur="500" fill="hold"/>
                                        <p:tgtEl>
                                          <p:spTgt spid="8"/>
                                        </p:tgtEl>
                                        <p:attrNameLst>
                                          <p:attrName>style.color</p:attrName>
                                        </p:attrNameLst>
                                      </p:cBhvr>
                                      <p:to>
                                        <a:srgbClr val="FB2913"/>
                                      </p:to>
                                    </p:animClr>
                                    <p:animClr clrSpc="rgb" dir="cw">
                                      <p:cBhvr>
                                        <p:cTn id="206" dur="500" fill="hold"/>
                                        <p:tgtEl>
                                          <p:spTgt spid="8"/>
                                        </p:tgtEl>
                                        <p:attrNameLst>
                                          <p:attrName>fillcolor</p:attrName>
                                        </p:attrNameLst>
                                      </p:cBhvr>
                                      <p:to>
                                        <a:srgbClr val="FB2913"/>
                                      </p:to>
                                    </p:animClr>
                                    <p:set>
                                      <p:cBhvr>
                                        <p:cTn id="207" dur="500" fill="hold"/>
                                        <p:tgtEl>
                                          <p:spTgt spid="8"/>
                                        </p:tgtEl>
                                        <p:attrNameLst>
                                          <p:attrName>fill.type</p:attrName>
                                        </p:attrNameLst>
                                      </p:cBhvr>
                                      <p:to>
                                        <p:strVal val="solid"/>
                                      </p:to>
                                    </p:set>
                                    <p:set>
                                      <p:cBhvr>
                                        <p:cTn id="208" dur="500" fill="hold"/>
                                        <p:tgtEl>
                                          <p:spTgt spid="8"/>
                                        </p:tgtEl>
                                        <p:attrNameLst>
                                          <p:attrName>fill.on</p:attrName>
                                        </p:attrNameLst>
                                      </p:cBhvr>
                                      <p:to>
                                        <p:strVal val="true"/>
                                      </p:to>
                                    </p:set>
                                  </p:childTnLst>
                                </p:cTn>
                              </p:par>
                            </p:childTnLst>
                          </p:cTn>
                        </p:par>
                      </p:childTnLst>
                    </p:cTn>
                  </p:par>
                  <p:par>
                    <p:cTn id="209" fill="hold">
                      <p:stCondLst>
                        <p:cond delay="indefinite"/>
                      </p:stCondLst>
                      <p:childTnLst>
                        <p:par>
                          <p:cTn id="210" fill="hold">
                            <p:stCondLst>
                              <p:cond delay="0"/>
                            </p:stCondLst>
                            <p:childTnLst>
                              <p:par>
                                <p:cTn id="211" presetID="19" presetClass="emph" presetSubtype="0" fill="hold" grpId="1" nodeType="clickEffect">
                                  <p:stCondLst>
                                    <p:cond delay="0"/>
                                  </p:stCondLst>
                                  <p:childTnLst>
                                    <p:animClr clrSpc="rgb" dir="cw">
                                      <p:cBhvr override="childStyle">
                                        <p:cTn id="212" dur="500" fill="hold"/>
                                        <p:tgtEl>
                                          <p:spTgt spid="8"/>
                                        </p:tgtEl>
                                        <p:attrNameLst>
                                          <p:attrName>style.color</p:attrName>
                                        </p:attrNameLst>
                                      </p:cBhvr>
                                      <p:to>
                                        <a:schemeClr val="bg1"/>
                                      </p:to>
                                    </p:animClr>
                                    <p:animClr clrSpc="rgb" dir="cw">
                                      <p:cBhvr>
                                        <p:cTn id="213" dur="500" fill="hold"/>
                                        <p:tgtEl>
                                          <p:spTgt spid="8"/>
                                        </p:tgtEl>
                                        <p:attrNameLst>
                                          <p:attrName>fillcolor</p:attrName>
                                        </p:attrNameLst>
                                      </p:cBhvr>
                                      <p:to>
                                        <a:schemeClr val="bg1"/>
                                      </p:to>
                                    </p:animClr>
                                    <p:set>
                                      <p:cBhvr>
                                        <p:cTn id="214" dur="500" fill="hold"/>
                                        <p:tgtEl>
                                          <p:spTgt spid="8"/>
                                        </p:tgtEl>
                                        <p:attrNameLst>
                                          <p:attrName>fill.type</p:attrName>
                                        </p:attrNameLst>
                                      </p:cBhvr>
                                      <p:to>
                                        <p:strVal val="solid"/>
                                      </p:to>
                                    </p:set>
                                    <p:set>
                                      <p:cBhvr>
                                        <p:cTn id="215" dur="500" fill="hold"/>
                                        <p:tgtEl>
                                          <p:spTgt spid="8"/>
                                        </p:tgtEl>
                                        <p:attrNameLst>
                                          <p:attrName>fill.on</p:attrName>
                                        </p:attrNameLst>
                                      </p:cBhvr>
                                      <p:to>
                                        <p:strVal val="true"/>
                                      </p:to>
                                    </p:set>
                                  </p:childTnLst>
                                </p:cTn>
                              </p:par>
                              <p:par>
                                <p:cTn id="216" presetID="10" presetClass="exit" presetSubtype="0" fill="hold" nodeType="withEffect">
                                  <p:stCondLst>
                                    <p:cond delay="0"/>
                                  </p:stCondLst>
                                  <p:childTnLst>
                                    <p:animEffect transition="out" filter="fade">
                                      <p:cBhvr>
                                        <p:cTn id="217" dur="500"/>
                                        <p:tgtEl>
                                          <p:spTgt spid="30"/>
                                        </p:tgtEl>
                                      </p:cBhvr>
                                    </p:animEffect>
                                    <p:set>
                                      <p:cBhvr>
                                        <p:cTn id="218"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6" grpId="0"/>
      <p:bldP spid="16" grpId="1"/>
      <p:bldP spid="17" grpId="0"/>
      <p:bldP spid="17" grpId="1"/>
      <p:bldP spid="18" grpId="0"/>
      <p:bldP spid="18" grpId="1"/>
      <p:bldP spid="19" grpId="0"/>
      <p:bldP spid="19" grpId="1"/>
      <p:bldP spid="20" grpId="0"/>
      <p:bldP spid="20" grpId="1"/>
      <p:bldP spid="21" grpId="0"/>
      <p:bldP spid="21" grpId="1"/>
      <p:bldP spid="24" grpId="0" animBg="1"/>
      <p:bldP spid="24" grpId="1" animBg="1"/>
      <p:bldP spid="25" grpId="0" animBg="1"/>
      <p:bldP spid="25" grpId="1" animBg="1"/>
      <p:bldP spid="26" grpId="0" animBg="1"/>
      <p:bldP spid="26" grpId="1" animBg="1"/>
      <p:bldP spid="31" grpId="0"/>
      <p:bldP spid="31" grpId="1"/>
      <p:bldP spid="32" grpId="0"/>
      <p:bldP spid="32" grpId="1"/>
      <p:bldP spid="33" grpId="0" animBg="1"/>
      <p:bldP spid="3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IE" dirty="0" smtClean="0"/>
              <a:t>Technologies</a:t>
            </a:r>
            <a:endParaRPr lang="en-IE" dirty="0"/>
          </a:p>
        </p:txBody>
      </p:sp>
      <p:sp>
        <p:nvSpPr>
          <p:cNvPr id="4" name="Slide Number Placeholder 3"/>
          <p:cNvSpPr>
            <a:spLocks noGrp="1"/>
          </p:cNvSpPr>
          <p:nvPr>
            <p:ph type="sldNum" sz="quarter" idx="12"/>
          </p:nvPr>
        </p:nvSpPr>
        <p:spPr/>
        <p:txBody>
          <a:bodyPr/>
          <a:lstStyle/>
          <a:p>
            <a:fld id="{AF88E988-FB04-AB4E-BE5A-59F242AF7F7A}" type="slidenum">
              <a:rPr lang="en-US" smtClean="0"/>
              <a:pPr/>
              <a:t>12</a:t>
            </a:fld>
            <a:endParaRPr lang="en-US" dirty="0"/>
          </a:p>
        </p:txBody>
      </p:sp>
    </p:spTree>
    <p:extLst>
      <p:ext uri="{BB962C8B-B14F-4D97-AF65-F5344CB8AC3E}">
        <p14:creationId xmlns:p14="http://schemas.microsoft.com/office/powerpoint/2010/main" val="903898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293891" y="54908"/>
            <a:ext cx="7599677" cy="1063627"/>
          </a:xfrm>
        </p:spPr>
        <p:txBody>
          <a:bodyPr/>
          <a:lstStyle/>
          <a:p>
            <a:r>
              <a:rPr lang="en-US" dirty="0" smtClean="0"/>
              <a:t>Digital Themes and Technology Enablers Driving the Journey Towards Digital Administration at SE2</a:t>
            </a:r>
            <a:endParaRPr lang="en-US" dirty="0"/>
          </a:p>
        </p:txBody>
      </p:sp>
      <p:grpSp>
        <p:nvGrpSpPr>
          <p:cNvPr id="42" name="Group 41"/>
          <p:cNvGrpSpPr/>
          <p:nvPr/>
        </p:nvGrpSpPr>
        <p:grpSpPr>
          <a:xfrm rot="16200000">
            <a:off x="3927455" y="-2011885"/>
            <a:ext cx="887238" cy="7746794"/>
            <a:chOff x="2011887" y="1828801"/>
            <a:chExt cx="2531535" cy="8686444"/>
          </a:xfrm>
        </p:grpSpPr>
        <p:sp>
          <p:nvSpPr>
            <p:cNvPr id="43" name="Round Same Side Corner Rectangle 42"/>
            <p:cNvSpPr/>
            <p:nvPr/>
          </p:nvSpPr>
          <p:spPr>
            <a:xfrm rot="10800000">
              <a:off x="2011887" y="2190221"/>
              <a:ext cx="2531535" cy="8325024"/>
            </a:xfrm>
            <a:prstGeom prst="round2SameRect">
              <a:avLst>
                <a:gd name="adj1" fmla="val 7833"/>
                <a:gd name="adj2" fmla="val 0"/>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500" dirty="0"/>
            </a:p>
          </p:txBody>
        </p:sp>
        <p:sp>
          <p:nvSpPr>
            <p:cNvPr id="44" name="Rectangle 43"/>
            <p:cNvSpPr/>
            <p:nvPr/>
          </p:nvSpPr>
          <p:spPr>
            <a:xfrm>
              <a:off x="2014538" y="1828801"/>
              <a:ext cx="2528187" cy="349269"/>
            </a:xfrm>
            <a:prstGeom prst="rect">
              <a:avLst/>
            </a:prstGeom>
            <a:gradFill flip="none" rotWithShape="1">
              <a:gsLst>
                <a:gs pos="74000">
                  <a:srgbClr val="10559B"/>
                </a:gs>
                <a:gs pos="0">
                  <a:srgbClr val="4585BC"/>
                </a:gs>
              </a:gsLst>
              <a:lin ang="8100000" scaled="1"/>
              <a:tileRect/>
            </a:gradFill>
            <a:ln w="12700">
              <a:solidFill>
                <a:srgbClr val="24488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6407" algn="ctr">
                <a:defRPr/>
              </a:pPr>
              <a:r>
                <a:rPr lang="en-US" sz="1100" b="1" spc="-5" dirty="0">
                  <a:solidFill>
                    <a:schemeClr val="bg1"/>
                  </a:solidFill>
                  <a:latin typeface="Arial" charset="0"/>
                  <a:ea typeface="Arial" charset="0"/>
                  <a:cs typeface="Arial" charset="0"/>
                </a:rPr>
                <a:t>THEMES</a:t>
              </a:r>
              <a:endParaRPr lang="en-US" sz="1100" dirty="0">
                <a:solidFill>
                  <a:schemeClr val="bg1"/>
                </a:solidFill>
                <a:latin typeface="Arial" charset="0"/>
                <a:ea typeface="Arial" charset="0"/>
                <a:cs typeface="Arial" charset="0"/>
              </a:endParaRPr>
            </a:p>
          </p:txBody>
        </p:sp>
      </p:grpSp>
      <p:sp>
        <p:nvSpPr>
          <p:cNvPr id="49" name="Rectangle 48"/>
          <p:cNvSpPr/>
          <p:nvPr/>
        </p:nvSpPr>
        <p:spPr>
          <a:xfrm>
            <a:off x="3073424" y="1494591"/>
            <a:ext cx="34289" cy="7086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dirty="0"/>
          </a:p>
        </p:txBody>
      </p:sp>
      <p:sp>
        <p:nvSpPr>
          <p:cNvPr id="51" name="Rectangle 50"/>
          <p:cNvSpPr/>
          <p:nvPr/>
        </p:nvSpPr>
        <p:spPr>
          <a:xfrm>
            <a:off x="1154278" y="1504681"/>
            <a:ext cx="913949" cy="242372"/>
          </a:xfrm>
          <a:prstGeom prst="rect">
            <a:avLst/>
          </a:prstGeom>
        </p:spPr>
        <p:txBody>
          <a:bodyPr wrap="none" lIns="68579" tIns="34289" rIns="68579" bIns="34289">
            <a:spAutoFit/>
          </a:bodyPr>
          <a:lstStyle/>
          <a:p>
            <a:r>
              <a:rPr lang="en-US" sz="1100" b="1" dirty="0">
                <a:solidFill>
                  <a:srgbClr val="E37222"/>
                </a:solidFill>
                <a:latin typeface="Arial" charset="0"/>
                <a:ea typeface="Arial" charset="0"/>
                <a:cs typeface="Arial" charset="0"/>
              </a:rPr>
              <a:t>Digitization</a:t>
            </a:r>
            <a:endParaRPr lang="en-US" sz="1200" b="1" dirty="0">
              <a:solidFill>
                <a:srgbClr val="E37222"/>
              </a:solidFill>
              <a:latin typeface="Arial" charset="0"/>
              <a:ea typeface="Arial" charset="0"/>
              <a:cs typeface="Arial" charset="0"/>
            </a:endParaRPr>
          </a:p>
        </p:txBody>
      </p:sp>
      <p:sp>
        <p:nvSpPr>
          <p:cNvPr id="52" name="Rectangle 51"/>
          <p:cNvSpPr/>
          <p:nvPr/>
        </p:nvSpPr>
        <p:spPr>
          <a:xfrm>
            <a:off x="1154276" y="1688358"/>
            <a:ext cx="1904797" cy="404983"/>
          </a:xfrm>
          <a:prstGeom prst="rect">
            <a:avLst/>
          </a:prstGeom>
        </p:spPr>
        <p:txBody>
          <a:bodyPr wrap="square" lIns="68579" tIns="34289" rIns="68579" bIns="34289" numCol="2">
            <a:noAutofit/>
          </a:bodyPr>
          <a:lstStyle/>
          <a:p>
            <a:pPr marL="102868" indent="-102868">
              <a:spcBef>
                <a:spcPts val="225"/>
              </a:spcBef>
              <a:buFont typeface="Arial" panose="020B0604020202020204" pitchFamily="34" charset="0"/>
              <a:buChar char="•"/>
            </a:pPr>
            <a:r>
              <a:rPr lang="en-US" sz="800" dirty="0">
                <a:latin typeface="Arial" charset="0"/>
                <a:ea typeface="Arial" charset="0"/>
                <a:cs typeface="Arial" charset="0"/>
              </a:rPr>
              <a:t>Omni Channel</a:t>
            </a:r>
          </a:p>
          <a:p>
            <a:pPr marL="102868" indent="-102868">
              <a:spcBef>
                <a:spcPts val="225"/>
              </a:spcBef>
              <a:buFont typeface="Arial" panose="020B0604020202020204" pitchFamily="34" charset="0"/>
              <a:buChar char="•"/>
            </a:pPr>
            <a:r>
              <a:rPr lang="en-US" sz="800" dirty="0">
                <a:latin typeface="Arial" charset="0"/>
                <a:ea typeface="Arial" charset="0"/>
                <a:cs typeface="Arial" charset="0"/>
              </a:rPr>
              <a:t>Real Time</a:t>
            </a:r>
          </a:p>
          <a:p>
            <a:pPr marL="102868" indent="-102868">
              <a:spcBef>
                <a:spcPts val="225"/>
              </a:spcBef>
              <a:buFont typeface="Arial" panose="020B0604020202020204" pitchFamily="34" charset="0"/>
              <a:buChar char="•"/>
            </a:pPr>
            <a:r>
              <a:rPr lang="en-US" sz="800" dirty="0">
                <a:latin typeface="Arial" charset="0"/>
                <a:ea typeface="Arial" charset="0"/>
                <a:cs typeface="Arial" charset="0"/>
              </a:rPr>
              <a:t>Self Service</a:t>
            </a:r>
          </a:p>
          <a:p>
            <a:pPr marL="102868" indent="-102868">
              <a:spcBef>
                <a:spcPts val="225"/>
              </a:spcBef>
              <a:buFont typeface="Arial" panose="020B0604020202020204" pitchFamily="34" charset="0"/>
              <a:buChar char="•"/>
            </a:pPr>
            <a:r>
              <a:rPr lang="en-US" sz="800" dirty="0">
                <a:latin typeface="Arial" charset="0"/>
                <a:ea typeface="Arial" charset="0"/>
                <a:cs typeface="Arial" charset="0"/>
              </a:rPr>
              <a:t>Services / APIs</a:t>
            </a:r>
          </a:p>
        </p:txBody>
      </p:sp>
      <p:sp>
        <p:nvSpPr>
          <p:cNvPr id="57" name="Rectangle 56"/>
          <p:cNvSpPr/>
          <p:nvPr/>
        </p:nvSpPr>
        <p:spPr>
          <a:xfrm>
            <a:off x="4586668" y="1494591"/>
            <a:ext cx="34289" cy="7086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dirty="0"/>
          </a:p>
        </p:txBody>
      </p:sp>
      <p:sp>
        <p:nvSpPr>
          <p:cNvPr id="58" name="Rectangle 57"/>
          <p:cNvSpPr/>
          <p:nvPr/>
        </p:nvSpPr>
        <p:spPr>
          <a:xfrm>
            <a:off x="3286307" y="1504681"/>
            <a:ext cx="939197" cy="242372"/>
          </a:xfrm>
          <a:prstGeom prst="rect">
            <a:avLst/>
          </a:prstGeom>
        </p:spPr>
        <p:txBody>
          <a:bodyPr wrap="none" lIns="68579" tIns="34289" rIns="68579" bIns="34289">
            <a:spAutoFit/>
          </a:bodyPr>
          <a:lstStyle/>
          <a:p>
            <a:r>
              <a:rPr lang="en-US" sz="1100" b="1" dirty="0">
                <a:solidFill>
                  <a:srgbClr val="E37222"/>
                </a:solidFill>
                <a:latin typeface="Arial" charset="0"/>
                <a:ea typeface="Arial" charset="0"/>
                <a:cs typeface="Arial" charset="0"/>
              </a:rPr>
              <a:t>Automation</a:t>
            </a:r>
            <a:endParaRPr lang="en-US" sz="1200" b="1" dirty="0">
              <a:solidFill>
                <a:srgbClr val="E37222"/>
              </a:solidFill>
              <a:latin typeface="Arial" charset="0"/>
              <a:ea typeface="Arial" charset="0"/>
              <a:cs typeface="Arial" charset="0"/>
            </a:endParaRPr>
          </a:p>
        </p:txBody>
      </p:sp>
      <p:sp>
        <p:nvSpPr>
          <p:cNvPr id="59" name="Rectangle 58"/>
          <p:cNvSpPr/>
          <p:nvPr/>
        </p:nvSpPr>
        <p:spPr>
          <a:xfrm>
            <a:off x="3286307" y="1688357"/>
            <a:ext cx="1325676" cy="537753"/>
          </a:xfrm>
          <a:prstGeom prst="rect">
            <a:avLst/>
          </a:prstGeom>
        </p:spPr>
        <p:txBody>
          <a:bodyPr wrap="square" lIns="68579" tIns="34289" rIns="68579" bIns="34289" numCol="1">
            <a:noAutofit/>
          </a:bodyPr>
          <a:lstStyle/>
          <a:p>
            <a:pPr marL="102868" indent="-102868">
              <a:spcBef>
                <a:spcPts val="225"/>
              </a:spcBef>
              <a:buFont typeface="Arial" charset="0"/>
              <a:buChar char="•"/>
            </a:pPr>
            <a:r>
              <a:rPr lang="en-US" sz="800" dirty="0">
                <a:latin typeface="Arial" charset="0"/>
                <a:ea typeface="Arial" charset="0"/>
                <a:cs typeface="Arial" charset="0"/>
              </a:rPr>
              <a:t>No / Low Touch</a:t>
            </a:r>
          </a:p>
          <a:p>
            <a:pPr marL="102868" indent="-102868">
              <a:spcBef>
                <a:spcPts val="225"/>
              </a:spcBef>
              <a:buFont typeface="Arial" charset="0"/>
              <a:buChar char="•"/>
            </a:pPr>
            <a:r>
              <a:rPr lang="en-US" sz="800" dirty="0">
                <a:latin typeface="Arial" charset="0"/>
                <a:ea typeface="Arial" charset="0"/>
                <a:cs typeface="Arial" charset="0"/>
              </a:rPr>
              <a:t>Reduce Processing Time</a:t>
            </a:r>
          </a:p>
          <a:p>
            <a:pPr marL="102868" indent="-102868">
              <a:spcBef>
                <a:spcPts val="225"/>
              </a:spcBef>
              <a:buFont typeface="Arial" charset="0"/>
              <a:buChar char="•"/>
            </a:pPr>
            <a:endParaRPr lang="en-US" sz="800" dirty="0">
              <a:latin typeface="Arial" charset="0"/>
              <a:ea typeface="Arial" charset="0"/>
              <a:cs typeface="Arial" charset="0"/>
            </a:endParaRPr>
          </a:p>
        </p:txBody>
      </p:sp>
      <p:sp>
        <p:nvSpPr>
          <p:cNvPr id="60" name="Rectangle 59"/>
          <p:cNvSpPr/>
          <p:nvPr/>
        </p:nvSpPr>
        <p:spPr>
          <a:xfrm>
            <a:off x="4807395" y="1504681"/>
            <a:ext cx="780499" cy="242372"/>
          </a:xfrm>
          <a:prstGeom prst="rect">
            <a:avLst/>
          </a:prstGeom>
        </p:spPr>
        <p:txBody>
          <a:bodyPr wrap="none" lIns="68579" tIns="34289" rIns="68579" bIns="34289">
            <a:spAutoFit/>
          </a:bodyPr>
          <a:lstStyle/>
          <a:p>
            <a:r>
              <a:rPr lang="en-US" sz="1100" b="1" dirty="0">
                <a:solidFill>
                  <a:srgbClr val="E37222"/>
                </a:solidFill>
                <a:latin typeface="Arial" charset="0"/>
                <a:ea typeface="Arial" charset="0"/>
                <a:cs typeface="Arial" charset="0"/>
              </a:rPr>
              <a:t>Analytics</a:t>
            </a:r>
            <a:endParaRPr lang="en-US" sz="1200" b="1" dirty="0">
              <a:solidFill>
                <a:srgbClr val="E37222"/>
              </a:solidFill>
              <a:latin typeface="Arial" charset="0"/>
              <a:ea typeface="Arial" charset="0"/>
              <a:cs typeface="Arial" charset="0"/>
            </a:endParaRPr>
          </a:p>
        </p:txBody>
      </p:sp>
      <p:sp>
        <p:nvSpPr>
          <p:cNvPr id="61" name="Rectangle 60"/>
          <p:cNvSpPr/>
          <p:nvPr/>
        </p:nvSpPr>
        <p:spPr>
          <a:xfrm>
            <a:off x="4807395" y="1688357"/>
            <a:ext cx="1257095" cy="591093"/>
          </a:xfrm>
          <a:prstGeom prst="rect">
            <a:avLst/>
          </a:prstGeom>
        </p:spPr>
        <p:txBody>
          <a:bodyPr wrap="square" lIns="68579" tIns="34289" rIns="68579" bIns="34289" numCol="1">
            <a:noAutofit/>
          </a:bodyPr>
          <a:lstStyle/>
          <a:p>
            <a:pPr marL="102868" indent="-102868">
              <a:spcBef>
                <a:spcPts val="225"/>
              </a:spcBef>
              <a:buFont typeface="Arial" charset="0"/>
              <a:buChar char="•"/>
            </a:pPr>
            <a:r>
              <a:rPr lang="en-US" sz="800" dirty="0">
                <a:latin typeface="Arial" charset="0"/>
                <a:ea typeface="Arial" charset="0"/>
                <a:cs typeface="Arial" charset="0"/>
              </a:rPr>
              <a:t>Business Insights</a:t>
            </a:r>
          </a:p>
          <a:p>
            <a:pPr marL="102868" indent="-102868">
              <a:spcBef>
                <a:spcPts val="225"/>
              </a:spcBef>
              <a:buFont typeface="Arial" charset="0"/>
              <a:buChar char="•"/>
            </a:pPr>
            <a:r>
              <a:rPr lang="en-US" sz="800" dirty="0">
                <a:latin typeface="Arial" charset="0"/>
                <a:ea typeface="Arial" charset="0"/>
                <a:cs typeface="Arial" charset="0"/>
              </a:rPr>
              <a:t>User Personalization</a:t>
            </a:r>
          </a:p>
          <a:p>
            <a:pPr marL="102868" indent="-102868">
              <a:spcBef>
                <a:spcPts val="225"/>
              </a:spcBef>
              <a:buFont typeface="Arial" charset="0"/>
              <a:buChar char="•"/>
            </a:pPr>
            <a:r>
              <a:rPr lang="en-US" sz="800" dirty="0">
                <a:latin typeface="Arial" charset="0"/>
                <a:ea typeface="Arial" charset="0"/>
                <a:cs typeface="Arial" charset="0"/>
              </a:rPr>
              <a:t>Next Best Action</a:t>
            </a:r>
          </a:p>
        </p:txBody>
      </p:sp>
      <p:grpSp>
        <p:nvGrpSpPr>
          <p:cNvPr id="62" name="Group 61"/>
          <p:cNvGrpSpPr/>
          <p:nvPr/>
        </p:nvGrpSpPr>
        <p:grpSpPr>
          <a:xfrm rot="16200000">
            <a:off x="3828071" y="-514753"/>
            <a:ext cx="1149453" cy="7810241"/>
            <a:chOff x="2011887" y="1828801"/>
            <a:chExt cx="2531535" cy="8686444"/>
          </a:xfrm>
        </p:grpSpPr>
        <p:sp>
          <p:nvSpPr>
            <p:cNvPr id="63" name="Round Same Side Corner Rectangle 62"/>
            <p:cNvSpPr/>
            <p:nvPr/>
          </p:nvSpPr>
          <p:spPr>
            <a:xfrm rot="10800000">
              <a:off x="2011887" y="2190221"/>
              <a:ext cx="2531535" cy="8325024"/>
            </a:xfrm>
            <a:prstGeom prst="round2SameRect">
              <a:avLst>
                <a:gd name="adj1" fmla="val 7833"/>
                <a:gd name="adj2" fmla="val 0"/>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500" dirty="0"/>
            </a:p>
          </p:txBody>
        </p:sp>
        <p:sp>
          <p:nvSpPr>
            <p:cNvPr id="64" name="Rectangle 63"/>
            <p:cNvSpPr/>
            <p:nvPr/>
          </p:nvSpPr>
          <p:spPr>
            <a:xfrm>
              <a:off x="2014538" y="1828801"/>
              <a:ext cx="2528187" cy="349269"/>
            </a:xfrm>
            <a:prstGeom prst="rect">
              <a:avLst/>
            </a:prstGeom>
            <a:gradFill flip="none" rotWithShape="1">
              <a:gsLst>
                <a:gs pos="74000">
                  <a:srgbClr val="10559B"/>
                </a:gs>
                <a:gs pos="0">
                  <a:srgbClr val="4585BC"/>
                </a:gs>
              </a:gsLst>
              <a:lin ang="8100000" scaled="1"/>
              <a:tileRect/>
            </a:gradFill>
            <a:ln w="12700">
              <a:solidFill>
                <a:srgbClr val="24488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6407" algn="ctr">
                <a:defRPr/>
              </a:pPr>
              <a:r>
                <a:rPr lang="en-US" sz="1100" b="1" spc="-5" dirty="0">
                  <a:solidFill>
                    <a:schemeClr val="bg1"/>
                  </a:solidFill>
                  <a:latin typeface="Arial" charset="0"/>
                  <a:ea typeface="Arial" charset="0"/>
                  <a:cs typeface="Arial" charset="0"/>
                </a:rPr>
                <a:t>ENABLERS</a:t>
              </a:r>
              <a:endParaRPr lang="en-US" sz="1100" dirty="0">
                <a:solidFill>
                  <a:schemeClr val="bg1"/>
                </a:solidFill>
                <a:latin typeface="Arial" charset="0"/>
                <a:ea typeface="Arial" charset="0"/>
                <a:cs typeface="Arial" charset="0"/>
              </a:endParaRPr>
            </a:p>
          </p:txBody>
        </p:sp>
      </p:grpSp>
      <p:sp>
        <p:nvSpPr>
          <p:cNvPr id="99" name="Rectangle 98"/>
          <p:cNvSpPr/>
          <p:nvPr/>
        </p:nvSpPr>
        <p:spPr>
          <a:xfrm>
            <a:off x="2192893" y="2884723"/>
            <a:ext cx="2835341" cy="242372"/>
          </a:xfrm>
          <a:prstGeom prst="rect">
            <a:avLst/>
          </a:prstGeom>
        </p:spPr>
        <p:txBody>
          <a:bodyPr wrap="none" lIns="68579" tIns="34289" rIns="68579" bIns="34289">
            <a:spAutoFit/>
          </a:bodyPr>
          <a:lstStyle/>
          <a:p>
            <a:pPr algn="ctr"/>
            <a:r>
              <a:rPr lang="en-US" sz="1100" b="1" dirty="0">
                <a:solidFill>
                  <a:srgbClr val="E37222"/>
                </a:solidFill>
                <a:latin typeface="Arial" charset="0"/>
                <a:ea typeface="Arial" charset="0"/>
                <a:cs typeface="Arial" charset="0"/>
              </a:rPr>
              <a:t>Additional Digital Tools &amp; Technologies</a:t>
            </a:r>
          </a:p>
        </p:txBody>
      </p:sp>
      <p:pic>
        <p:nvPicPr>
          <p:cNvPr id="100" name="Picture 10" descr="https://cdn1.iconfinder.com/data/icons/robots-solid-1/48/26-512.png"/>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2116" y="3253942"/>
            <a:ext cx="442710" cy="424382"/>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p:cNvSpPr txBox="1"/>
          <p:nvPr/>
        </p:nvSpPr>
        <p:spPr>
          <a:xfrm>
            <a:off x="1344979" y="3185015"/>
            <a:ext cx="628823" cy="196206"/>
          </a:xfrm>
          <a:prstGeom prst="rect">
            <a:avLst/>
          </a:prstGeom>
          <a:noFill/>
        </p:spPr>
        <p:txBody>
          <a:bodyPr wrap="square" lIns="68579" tIns="34289" rIns="68579" bIns="34289" rtlCol="0">
            <a:spAutoFit/>
          </a:bodyPr>
          <a:lstStyle/>
          <a:p>
            <a:pPr algn="ctr"/>
            <a:r>
              <a:rPr lang="en-US" sz="800" b="1" dirty="0">
                <a:latin typeface="Arial" charset="0"/>
                <a:ea typeface="Arial" charset="0"/>
                <a:cs typeface="Arial" charset="0"/>
              </a:rPr>
              <a:t>Robotics</a:t>
            </a:r>
          </a:p>
        </p:txBody>
      </p:sp>
      <p:pic>
        <p:nvPicPr>
          <p:cNvPr id="102" name="Picture 14" descr="https://upload.wikimedia.org/wikipedia/en/4/4e/Automation_Anywhere_logo.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80196" y="3392007"/>
            <a:ext cx="785998" cy="286314"/>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p:cNvSpPr txBox="1"/>
          <p:nvPr/>
        </p:nvSpPr>
        <p:spPr>
          <a:xfrm>
            <a:off x="2729942" y="3185015"/>
            <a:ext cx="932925" cy="196206"/>
          </a:xfrm>
          <a:prstGeom prst="rect">
            <a:avLst/>
          </a:prstGeom>
          <a:noFill/>
        </p:spPr>
        <p:txBody>
          <a:bodyPr wrap="square" lIns="68579" tIns="34289" rIns="68579" bIns="34289" rtlCol="0">
            <a:spAutoFit/>
          </a:bodyPr>
          <a:lstStyle/>
          <a:p>
            <a:pPr algn="ctr"/>
            <a:r>
              <a:rPr lang="en-US" sz="800" b="1" dirty="0">
                <a:latin typeface="Arial" charset="0"/>
                <a:ea typeface="Arial" charset="0"/>
                <a:cs typeface="Arial" charset="0"/>
              </a:rPr>
              <a:t>Rules Engine</a:t>
            </a:r>
          </a:p>
        </p:txBody>
      </p:sp>
      <p:pic>
        <p:nvPicPr>
          <p:cNvPr id="104" name="Picture 18" descr="https://upload.wikimedia.org/wikipedia/en/9/9c/InRule_Technology_Company_Logo_2014.gif"/>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954667" y="3377461"/>
            <a:ext cx="628592" cy="33926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0" descr="chart, flow, hierarchy, process, scheme, structure, work, workflow icon"/>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27145" y="3348806"/>
            <a:ext cx="431441" cy="413579"/>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p:cNvSpPr txBox="1"/>
          <p:nvPr/>
        </p:nvSpPr>
        <p:spPr>
          <a:xfrm>
            <a:off x="5490955" y="3185015"/>
            <a:ext cx="932925" cy="196206"/>
          </a:xfrm>
          <a:prstGeom prst="rect">
            <a:avLst/>
          </a:prstGeom>
          <a:noFill/>
        </p:spPr>
        <p:txBody>
          <a:bodyPr wrap="square" lIns="68579" tIns="34289" rIns="68579" bIns="34289" rtlCol="0">
            <a:spAutoFit/>
          </a:bodyPr>
          <a:lstStyle/>
          <a:p>
            <a:pPr algn="ctr"/>
            <a:r>
              <a:rPr lang="en-US" sz="800" b="1" dirty="0">
                <a:latin typeface="Arial" charset="0"/>
                <a:ea typeface="Arial" charset="0"/>
                <a:cs typeface="Arial" charset="0"/>
              </a:rPr>
              <a:t>Workflow</a:t>
            </a:r>
          </a:p>
        </p:txBody>
      </p:sp>
      <p:pic>
        <p:nvPicPr>
          <p:cNvPr id="111" name="Picture 22" descr="http://blog.onbase.com/wp-content/uploads/OnBase-Logo-Final.jp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856629" y="3433470"/>
            <a:ext cx="802895" cy="289853"/>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p:cNvSpPr txBox="1"/>
          <p:nvPr/>
        </p:nvSpPr>
        <p:spPr>
          <a:xfrm>
            <a:off x="4343940" y="3634838"/>
            <a:ext cx="848635" cy="176970"/>
          </a:xfrm>
          <a:prstGeom prst="rect">
            <a:avLst/>
          </a:prstGeom>
          <a:noFill/>
        </p:spPr>
        <p:txBody>
          <a:bodyPr wrap="square" lIns="68579" tIns="34289" rIns="68579" bIns="34289" rtlCol="0">
            <a:spAutoFit/>
          </a:bodyPr>
          <a:lstStyle/>
          <a:p>
            <a:r>
              <a:rPr lang="en-US" sz="700" b="1" i="1" dirty="0" smtClean="0">
                <a:solidFill>
                  <a:schemeClr val="bg1">
                    <a:lumMod val="65000"/>
                  </a:schemeClr>
                </a:solidFill>
                <a:latin typeface="Arial" charset="0"/>
                <a:ea typeface="Arial" charset="0"/>
                <a:cs typeface="Arial" charset="0"/>
              </a:rPr>
              <a:t>MuleSoft</a:t>
            </a:r>
            <a:endParaRPr lang="en-US" sz="700" b="1" i="1" dirty="0">
              <a:solidFill>
                <a:schemeClr val="bg1">
                  <a:lumMod val="65000"/>
                </a:schemeClr>
              </a:solidFill>
              <a:latin typeface="Arial" charset="0"/>
              <a:ea typeface="Arial" charset="0"/>
              <a:cs typeface="Arial" charset="0"/>
            </a:endParaRPr>
          </a:p>
        </p:txBody>
      </p:sp>
      <p:pic>
        <p:nvPicPr>
          <p:cNvPr id="118" name="Picture 16" descr="http://decisions.com/wp-content/uploads/2013/08/slide_4_2.png"/>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295989" y="3183577"/>
            <a:ext cx="723173" cy="584366"/>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p:cNvSpPr txBox="1"/>
          <p:nvPr/>
        </p:nvSpPr>
        <p:spPr>
          <a:xfrm>
            <a:off x="4360683" y="3234364"/>
            <a:ext cx="826995" cy="438580"/>
          </a:xfrm>
          <a:prstGeom prst="rect">
            <a:avLst/>
          </a:prstGeom>
          <a:noFill/>
        </p:spPr>
        <p:txBody>
          <a:bodyPr wrap="square" lIns="68579" tIns="34289" rIns="68579" bIns="34289" rtlCol="0">
            <a:spAutoFit/>
          </a:bodyPr>
          <a:lstStyle/>
          <a:p>
            <a:r>
              <a:rPr lang="en-US" sz="800" b="1" dirty="0" smtClean="0">
                <a:latin typeface="Arial" charset="0"/>
                <a:ea typeface="Arial" charset="0"/>
                <a:cs typeface="Arial" charset="0"/>
              </a:rPr>
              <a:t>Application Integration  Network</a:t>
            </a:r>
            <a:endParaRPr lang="en-US" sz="800" b="1" dirty="0">
              <a:latin typeface="Arial" charset="0"/>
              <a:ea typeface="Arial" charset="0"/>
              <a:cs typeface="Arial" charset="0"/>
            </a:endParaRPr>
          </a:p>
        </p:txBody>
      </p:sp>
      <p:sp>
        <p:nvSpPr>
          <p:cNvPr id="128" name="Rectangle 127"/>
          <p:cNvSpPr/>
          <p:nvPr/>
        </p:nvSpPr>
        <p:spPr>
          <a:xfrm>
            <a:off x="5146876" y="3220325"/>
            <a:ext cx="40802" cy="5712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dirty="0"/>
          </a:p>
        </p:txBody>
      </p:sp>
      <p:sp>
        <p:nvSpPr>
          <p:cNvPr id="129" name="Rectangle 128"/>
          <p:cNvSpPr/>
          <p:nvPr/>
        </p:nvSpPr>
        <p:spPr>
          <a:xfrm>
            <a:off x="3673728" y="3220327"/>
            <a:ext cx="40802" cy="5712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dirty="0"/>
          </a:p>
        </p:txBody>
      </p:sp>
      <p:sp>
        <p:nvSpPr>
          <p:cNvPr id="130" name="Rectangle 129"/>
          <p:cNvSpPr/>
          <p:nvPr/>
        </p:nvSpPr>
        <p:spPr>
          <a:xfrm>
            <a:off x="2192607" y="3220325"/>
            <a:ext cx="40802" cy="5712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dirty="0"/>
          </a:p>
        </p:txBody>
      </p:sp>
      <p:pic>
        <p:nvPicPr>
          <p:cNvPr id="102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4328" y="3263011"/>
            <a:ext cx="576355" cy="425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59524" y="3109982"/>
            <a:ext cx="1518666"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1518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924" y="222718"/>
            <a:ext cx="3729541" cy="499099"/>
          </a:xfrm>
        </p:spPr>
        <p:txBody>
          <a:bodyPr/>
          <a:lstStyle/>
          <a:p>
            <a:r>
              <a:rPr lang="en-IE" dirty="0" smtClean="0"/>
              <a:t>LifeCad Technology Stack</a:t>
            </a:r>
            <a:endParaRPr lang="en-IE" dirty="0"/>
          </a:p>
        </p:txBody>
      </p:sp>
      <p:sp>
        <p:nvSpPr>
          <p:cNvPr id="4" name="Slide Number Placeholder 3"/>
          <p:cNvSpPr>
            <a:spLocks noGrp="1"/>
          </p:cNvSpPr>
          <p:nvPr>
            <p:ph type="sldNum" sz="quarter" idx="12"/>
          </p:nvPr>
        </p:nvSpPr>
        <p:spPr/>
        <p:txBody>
          <a:bodyPr/>
          <a:lstStyle/>
          <a:p>
            <a:fld id="{AF88E988-FB04-AB4E-BE5A-59F242AF7F7A}" type="slidenum">
              <a:rPr lang="en-US" smtClean="0"/>
              <a:pPr/>
              <a:t>14</a:t>
            </a:fld>
            <a:endParaRPr lang="en-US" dirty="0"/>
          </a:p>
        </p:txBody>
      </p:sp>
      <p:graphicFrame>
        <p:nvGraphicFramePr>
          <p:cNvPr id="6" name="Diagram 5"/>
          <p:cNvGraphicFramePr/>
          <p:nvPr>
            <p:extLst>
              <p:ext uri="{D42A27DB-BD31-4B8C-83A1-F6EECF244321}">
                <p14:modId xmlns:p14="http://schemas.microsoft.com/office/powerpoint/2010/main" val="1348223964"/>
              </p:ext>
            </p:extLst>
          </p:nvPr>
        </p:nvGraphicFramePr>
        <p:xfrm>
          <a:off x="371928" y="1087564"/>
          <a:ext cx="2926008" cy="3496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3" descr="image00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9625" y="117793"/>
            <a:ext cx="421957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image0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10100" y="2511171"/>
            <a:ext cx="4229100"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48982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IE" dirty="0" smtClean="0"/>
              <a:t>Domain</a:t>
            </a:r>
            <a:endParaRPr lang="en-IE" dirty="0"/>
          </a:p>
        </p:txBody>
      </p:sp>
      <p:sp>
        <p:nvSpPr>
          <p:cNvPr id="4" name="Slide Number Placeholder 3"/>
          <p:cNvSpPr>
            <a:spLocks noGrp="1"/>
          </p:cNvSpPr>
          <p:nvPr>
            <p:ph type="sldNum" sz="quarter" idx="12"/>
          </p:nvPr>
        </p:nvSpPr>
        <p:spPr/>
        <p:txBody>
          <a:bodyPr/>
          <a:lstStyle/>
          <a:p>
            <a:fld id="{AF88E988-FB04-AB4E-BE5A-59F242AF7F7A}" type="slidenum">
              <a:rPr lang="en-US" smtClean="0"/>
              <a:pPr/>
              <a:t>15</a:t>
            </a:fld>
            <a:endParaRPr lang="en-US" dirty="0"/>
          </a:p>
        </p:txBody>
      </p:sp>
    </p:spTree>
    <p:extLst>
      <p:ext uri="{BB962C8B-B14F-4D97-AF65-F5344CB8AC3E}">
        <p14:creationId xmlns:p14="http://schemas.microsoft.com/office/powerpoint/2010/main" val="31068050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What is Domain?</a:t>
            </a:r>
            <a:endParaRPr lang="en-IE" dirty="0"/>
          </a:p>
        </p:txBody>
      </p:sp>
      <p:sp>
        <p:nvSpPr>
          <p:cNvPr id="3" name="Text Placeholder 2"/>
          <p:cNvSpPr>
            <a:spLocks noGrp="1"/>
          </p:cNvSpPr>
          <p:nvPr>
            <p:ph type="body" sz="quarter" idx="15"/>
          </p:nvPr>
        </p:nvSpPr>
        <p:spPr/>
        <p:txBody>
          <a:bodyPr/>
          <a:lstStyle/>
          <a:p>
            <a:endParaRPr lang="en-IE" dirty="0"/>
          </a:p>
        </p:txBody>
      </p:sp>
      <p:sp>
        <p:nvSpPr>
          <p:cNvPr id="5" name="Text Placeholder 4"/>
          <p:cNvSpPr>
            <a:spLocks noGrp="1"/>
          </p:cNvSpPr>
          <p:nvPr>
            <p:ph type="body" sz="quarter" idx="17"/>
          </p:nvPr>
        </p:nvSpPr>
        <p:spPr/>
        <p:txBody>
          <a:bodyPr/>
          <a:lstStyle/>
          <a:p>
            <a:endParaRPr lang="en-IE"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59561" y="1005576"/>
            <a:ext cx="7886491" cy="3743552"/>
          </a:xfrm>
          <a:prstGeom prst="rect">
            <a:avLst/>
          </a:prstGeom>
          <a:noFill/>
        </p:spPr>
      </p:pic>
    </p:spTree>
    <p:extLst>
      <p:ext uri="{BB962C8B-B14F-4D97-AF65-F5344CB8AC3E}">
        <p14:creationId xmlns:p14="http://schemas.microsoft.com/office/powerpoint/2010/main" val="16953709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4952" y="240559"/>
            <a:ext cx="7416824" cy="523220"/>
          </a:xfrm>
          <a:prstGeom prst="rect">
            <a:avLst/>
          </a:prstGeom>
          <a:noFill/>
        </p:spPr>
        <p:txBody>
          <a:bodyPr wrap="square" rtlCol="0">
            <a:spAutoFit/>
          </a:bodyPr>
          <a:lstStyle/>
          <a:p>
            <a:r>
              <a:rPr lang="en-IE" sz="2800" dirty="0" smtClean="0"/>
              <a:t>Domain – Centre of Excellence – SE2</a:t>
            </a:r>
            <a:endParaRPr lang="en-IE" sz="2800"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59583"/>
            <a:ext cx="8403449" cy="1268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22904" y="2679762"/>
            <a:ext cx="8280920" cy="2246769"/>
          </a:xfrm>
          <a:prstGeom prst="rect">
            <a:avLst/>
          </a:prstGeom>
          <a:noFill/>
        </p:spPr>
        <p:txBody>
          <a:bodyPr wrap="square" rtlCol="0">
            <a:spAutoFit/>
          </a:bodyPr>
          <a:lstStyle/>
          <a:p>
            <a:pPr marL="342900" indent="-342900">
              <a:buFont typeface="Arial" panose="020B0604020202020204" pitchFamily="34" charset="0"/>
              <a:buChar char="•"/>
            </a:pPr>
            <a:r>
              <a:rPr lang="en-IE" sz="2000" dirty="0" smtClean="0"/>
              <a:t>Business Knowledge – Insurance Industry</a:t>
            </a:r>
          </a:p>
          <a:p>
            <a:pPr marL="342900" indent="-342900">
              <a:buFont typeface="Arial" panose="020B0604020202020204" pitchFamily="34" charset="0"/>
              <a:buChar char="•"/>
            </a:pPr>
            <a:endParaRPr lang="en-IE" sz="2000" dirty="0" smtClean="0"/>
          </a:p>
          <a:p>
            <a:pPr marL="342900" indent="-342900">
              <a:buFont typeface="Arial" panose="020B0604020202020204" pitchFamily="34" charset="0"/>
              <a:buChar char="•"/>
            </a:pPr>
            <a:r>
              <a:rPr lang="en-IE" sz="2000" dirty="0" smtClean="0"/>
              <a:t>Knowledge of SE2 Systems,  Processes, Products</a:t>
            </a:r>
          </a:p>
          <a:p>
            <a:pPr marL="342900" indent="-342900">
              <a:buFont typeface="Arial" panose="020B0604020202020204" pitchFamily="34" charset="0"/>
              <a:buChar char="•"/>
            </a:pPr>
            <a:endParaRPr lang="en-IE" sz="2000" dirty="0"/>
          </a:p>
          <a:p>
            <a:pPr marL="342900" indent="-342900">
              <a:buFont typeface="Arial" panose="020B0604020202020204" pitchFamily="34" charset="0"/>
              <a:buChar char="•"/>
            </a:pPr>
            <a:r>
              <a:rPr lang="en-IE" sz="2000" dirty="0" smtClean="0"/>
              <a:t>Technical Skills</a:t>
            </a:r>
          </a:p>
          <a:p>
            <a:pPr marL="342900" indent="-342900">
              <a:buFont typeface="Arial" panose="020B0604020202020204" pitchFamily="34" charset="0"/>
              <a:buChar char="•"/>
            </a:pPr>
            <a:endParaRPr lang="en-IE" sz="2000" dirty="0"/>
          </a:p>
          <a:p>
            <a:pPr marL="342900" indent="-342900">
              <a:buFont typeface="Arial" panose="020B0604020202020204" pitchFamily="34" charset="0"/>
              <a:buChar char="•"/>
            </a:pPr>
            <a:r>
              <a:rPr lang="en-IE" sz="2000" dirty="0" smtClean="0"/>
              <a:t>Professional Skills/ Soft Skills</a:t>
            </a:r>
            <a:endParaRPr lang="en-IE" sz="2000" dirty="0"/>
          </a:p>
        </p:txBody>
      </p:sp>
      <p:sp>
        <p:nvSpPr>
          <p:cNvPr id="4" name="Text Placeholder 3"/>
          <p:cNvSpPr>
            <a:spLocks noGrp="1"/>
          </p:cNvSpPr>
          <p:nvPr>
            <p:ph type="body" sz="quarter" idx="17"/>
          </p:nvPr>
        </p:nvSpPr>
        <p:spPr/>
        <p:txBody>
          <a:bodyPr/>
          <a:lstStyle/>
          <a:p>
            <a:endParaRPr lang="en-IE" dirty="0"/>
          </a:p>
        </p:txBody>
      </p:sp>
    </p:spTree>
    <p:extLst>
      <p:ext uri="{BB962C8B-B14F-4D97-AF65-F5344CB8AC3E}">
        <p14:creationId xmlns:p14="http://schemas.microsoft.com/office/powerpoint/2010/main" val="28151980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463" y="200323"/>
            <a:ext cx="4791075" cy="521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491630"/>
            <a:ext cx="7823770" cy="2776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IE" dirty="0"/>
          </a:p>
        </p:txBody>
      </p:sp>
      <p:sp>
        <p:nvSpPr>
          <p:cNvPr id="3" name="Text Placeholder 2"/>
          <p:cNvSpPr>
            <a:spLocks noGrp="1"/>
          </p:cNvSpPr>
          <p:nvPr>
            <p:ph type="body" sz="quarter" idx="15"/>
          </p:nvPr>
        </p:nvSpPr>
        <p:spPr/>
        <p:txBody>
          <a:bodyPr/>
          <a:lstStyle/>
          <a:p>
            <a:endParaRPr lang="en-IE" dirty="0"/>
          </a:p>
        </p:txBody>
      </p:sp>
      <p:sp>
        <p:nvSpPr>
          <p:cNvPr id="4" name="Text Placeholder 3"/>
          <p:cNvSpPr>
            <a:spLocks noGrp="1"/>
          </p:cNvSpPr>
          <p:nvPr>
            <p:ph type="body" sz="quarter" idx="17"/>
          </p:nvPr>
        </p:nvSpPr>
        <p:spPr/>
        <p:txBody>
          <a:bodyPr/>
          <a:lstStyle/>
          <a:p>
            <a:endParaRPr lang="en-IE" dirty="0"/>
          </a:p>
        </p:txBody>
      </p:sp>
    </p:spTree>
    <p:extLst>
      <p:ext uri="{BB962C8B-B14F-4D97-AF65-F5344CB8AC3E}">
        <p14:creationId xmlns:p14="http://schemas.microsoft.com/office/powerpoint/2010/main" val="15951069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What has SE2 ever done for me?</a:t>
            </a:r>
            <a:endParaRPr lang="en-IE" dirty="0"/>
          </a:p>
        </p:txBody>
      </p:sp>
      <p:sp>
        <p:nvSpPr>
          <p:cNvPr id="3" name="Content Placeholder 2"/>
          <p:cNvSpPr>
            <a:spLocks noGrp="1"/>
          </p:cNvSpPr>
          <p:nvPr>
            <p:ph type="body" sz="quarter" idx="15"/>
          </p:nvPr>
        </p:nvSpPr>
        <p:spPr>
          <a:xfrm>
            <a:off x="356149" y="1175804"/>
            <a:ext cx="6358976" cy="3348571"/>
          </a:xfrm>
        </p:spPr>
        <p:txBody>
          <a:bodyPr/>
          <a:lstStyle/>
          <a:p>
            <a:pPr marL="342900" indent="-342900">
              <a:buFont typeface="Arial" panose="020B0604020202020204" pitchFamily="34" charset="0"/>
              <a:buChar char="•"/>
            </a:pPr>
            <a:r>
              <a:rPr lang="en-IE" dirty="0" smtClean="0">
                <a:solidFill>
                  <a:schemeClr val="tx1"/>
                </a:solidFill>
              </a:rPr>
              <a:t>An introduction role in IT</a:t>
            </a:r>
          </a:p>
          <a:p>
            <a:pPr marL="342900" indent="-342900">
              <a:buFont typeface="Arial" panose="020B0604020202020204" pitchFamily="34" charset="0"/>
              <a:buChar char="•"/>
            </a:pPr>
            <a:r>
              <a:rPr lang="en-IE" dirty="0" smtClean="0">
                <a:solidFill>
                  <a:schemeClr val="tx1"/>
                </a:solidFill>
              </a:rPr>
              <a:t>Training and Development</a:t>
            </a:r>
          </a:p>
          <a:p>
            <a:pPr marL="342900" indent="-342900">
              <a:buFont typeface="Arial" panose="020B0604020202020204" pitchFamily="34" charset="0"/>
              <a:buChar char="•"/>
            </a:pPr>
            <a:r>
              <a:rPr lang="en-IE" dirty="0" smtClean="0">
                <a:solidFill>
                  <a:schemeClr val="tx1"/>
                </a:solidFill>
              </a:rPr>
              <a:t>Mentoring</a:t>
            </a:r>
          </a:p>
          <a:p>
            <a:pPr marL="342900" indent="-342900">
              <a:buFont typeface="Arial" panose="020B0604020202020204" pitchFamily="34" charset="0"/>
              <a:buChar char="•"/>
            </a:pPr>
            <a:r>
              <a:rPr lang="en-IE" dirty="0" smtClean="0">
                <a:solidFill>
                  <a:schemeClr val="tx1"/>
                </a:solidFill>
              </a:rPr>
              <a:t>Travel</a:t>
            </a:r>
          </a:p>
          <a:p>
            <a:pPr marL="342900" indent="-342900">
              <a:buFont typeface="Arial" panose="020B0604020202020204" pitchFamily="34" charset="0"/>
              <a:buChar char="•"/>
            </a:pPr>
            <a:r>
              <a:rPr lang="en-IE" dirty="0" smtClean="0">
                <a:solidFill>
                  <a:schemeClr val="tx1"/>
                </a:solidFill>
              </a:rPr>
              <a:t>A growing company</a:t>
            </a:r>
          </a:p>
          <a:p>
            <a:pPr marL="342900" indent="-342900">
              <a:buFont typeface="Arial" panose="020B0604020202020204" pitchFamily="34" charset="0"/>
              <a:buChar char="•"/>
            </a:pPr>
            <a:r>
              <a:rPr lang="en-IE" dirty="0" smtClean="0">
                <a:solidFill>
                  <a:schemeClr val="tx1"/>
                </a:solidFill>
              </a:rPr>
              <a:t>Working in a multi-national, multi-site organisation all in beautiful Waterford</a:t>
            </a:r>
          </a:p>
          <a:p>
            <a:endParaRPr lang="en-IE" dirty="0" smtClean="0">
              <a:solidFill>
                <a:schemeClr val="tx1"/>
              </a:solidFill>
            </a:endParaRPr>
          </a:p>
          <a:p>
            <a:endParaRPr lang="en-IE" dirty="0" smtClean="0">
              <a:solidFill>
                <a:schemeClr val="tx1"/>
              </a:solidFill>
            </a:endParaRPr>
          </a:p>
          <a:p>
            <a:endParaRPr lang="en-IE" dirty="0" smtClean="0">
              <a:solidFill>
                <a:schemeClr val="tx1"/>
              </a:solidFill>
            </a:endParaRPr>
          </a:p>
          <a:p>
            <a:endParaRPr lang="en-IE" dirty="0">
              <a:solidFill>
                <a:schemeClr val="tx1"/>
              </a:solidFill>
            </a:endParaRPr>
          </a:p>
        </p:txBody>
      </p:sp>
    </p:spTree>
    <p:extLst>
      <p:ext uri="{BB962C8B-B14F-4D97-AF65-F5344CB8AC3E}">
        <p14:creationId xmlns:p14="http://schemas.microsoft.com/office/powerpoint/2010/main" val="26641684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Values</a:t>
            </a:r>
            <a:endParaRPr lang="en-US" dirty="0"/>
          </a:p>
        </p:txBody>
      </p:sp>
      <p:sp>
        <p:nvSpPr>
          <p:cNvPr id="4" name="Slide Number Placeholder 3"/>
          <p:cNvSpPr>
            <a:spLocks noGrp="1"/>
          </p:cNvSpPr>
          <p:nvPr>
            <p:ph type="sldNum" sz="quarter" idx="12"/>
          </p:nvPr>
        </p:nvSpPr>
        <p:spPr/>
        <p:txBody>
          <a:bodyPr/>
          <a:lstStyle/>
          <a:p>
            <a:fld id="{AF88E988-FB04-AB4E-BE5A-59F242AF7F7A}" type="slidenum">
              <a:rPr lang="en-US" smtClean="0"/>
              <a:pPr/>
              <a:t>2</a:t>
            </a:fld>
            <a:endParaRPr lang="en-US" dirty="0"/>
          </a:p>
        </p:txBody>
      </p:sp>
      <p:sp>
        <p:nvSpPr>
          <p:cNvPr id="5" name="Text Placeholder 4"/>
          <p:cNvSpPr>
            <a:spLocks noGrp="1"/>
          </p:cNvSpPr>
          <p:nvPr>
            <p:ph type="body" sz="quarter" idx="17"/>
          </p:nvPr>
        </p:nvSpPr>
        <p:spPr>
          <a:xfrm>
            <a:off x="358030" y="1141171"/>
            <a:ext cx="8193440" cy="2633472"/>
          </a:xfrm>
        </p:spPr>
        <p:txBody>
          <a:bodyPr/>
          <a:lstStyle/>
          <a:p>
            <a:pPr marL="0" indent="0">
              <a:lnSpc>
                <a:spcPct val="150000"/>
              </a:lnSpc>
              <a:spcAft>
                <a:spcPts val="1200"/>
              </a:spcAft>
              <a:buNone/>
            </a:pPr>
            <a:r>
              <a:rPr lang="en-US" sz="2000" dirty="0"/>
              <a:t>From the beginning, SE2’s success has been built by innovative, passionate leaders, committed to making a dramatic difference by taking risks, thinking creatively, and facing difficult problems with excitement and energy. All SE2 associates share this heritage and it is the basis for the values that drive our business.</a:t>
            </a:r>
          </a:p>
          <a:p>
            <a:pPr marL="0" indent="0">
              <a:lnSpc>
                <a:spcPct val="150000"/>
              </a:lnSpc>
              <a:buNone/>
            </a:pPr>
            <a:endParaRPr lang="en-US" dirty="0"/>
          </a:p>
        </p:txBody>
      </p:sp>
      <p:sp>
        <p:nvSpPr>
          <p:cNvPr id="6" name="Text Placeholder 4"/>
          <p:cNvSpPr>
            <a:spLocks noGrp="1"/>
          </p:cNvSpPr>
          <p:nvPr>
            <p:ph type="body" sz="quarter" idx="17"/>
          </p:nvPr>
        </p:nvSpPr>
        <p:spPr>
          <a:xfrm>
            <a:off x="356815" y="1139956"/>
            <a:ext cx="8193440" cy="2633472"/>
          </a:xfrm>
        </p:spPr>
        <p:txBody>
          <a:bodyPr/>
          <a:lstStyle/>
          <a:p>
            <a:pPr marL="0" indent="0">
              <a:lnSpc>
                <a:spcPct val="150000"/>
              </a:lnSpc>
              <a:spcAft>
                <a:spcPts val="1200"/>
              </a:spcAft>
              <a:buNone/>
            </a:pPr>
            <a:r>
              <a:rPr lang="en-US" sz="2000" dirty="0"/>
              <a:t>From the beginning, SE2’s success has been built by innovative, passionate leaders, committed to making a dramatic difference by </a:t>
            </a:r>
            <a:r>
              <a:rPr lang="en-US" sz="2000" dirty="0">
                <a:solidFill>
                  <a:srgbClr val="AC162C"/>
                </a:solidFill>
              </a:rPr>
              <a:t>taking risks, thinking creatively, and facing difficult problems with excitement and energy</a:t>
            </a:r>
            <a:r>
              <a:rPr lang="en-US" sz="2000" dirty="0"/>
              <a:t>. All SE2 associates share this heritage and it is the basis for the values that drive our business.</a:t>
            </a:r>
          </a:p>
          <a:p>
            <a:pPr marL="0" indent="0">
              <a:lnSpc>
                <a:spcPct val="150000"/>
              </a:lnSpc>
              <a:buNone/>
            </a:pPr>
            <a:endParaRPr lang="en-US" dirty="0"/>
          </a:p>
        </p:txBody>
      </p:sp>
    </p:spTree>
    <p:extLst>
      <p:ext uri="{BB962C8B-B14F-4D97-AF65-F5344CB8AC3E}">
        <p14:creationId xmlns:p14="http://schemas.microsoft.com/office/powerpoint/2010/main" val="840633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xit" presetSubtype="0" fill="hold" grpId="0" nodeType="withEffect">
                                  <p:stCondLst>
                                    <p:cond delay="0"/>
                                  </p:stCondLst>
                                  <p:childTnLst>
                                    <p:animEffect transition="out" filter="fade">
                                      <p:cBhvr>
                                        <p:cTn id="9" dur="500"/>
                                        <p:tgtEl>
                                          <p:spTgt spid="5">
                                            <p:txEl>
                                              <p:pRg st="0" end="0"/>
                                            </p:txEl>
                                          </p:spTgt>
                                        </p:tgtEl>
                                      </p:cBhvr>
                                    </p:animEffect>
                                    <p:set>
                                      <p:cBhvr>
                                        <p:cTn id="10" dur="1" fill="hold">
                                          <p:stCondLst>
                                            <p:cond delay="499"/>
                                          </p:stCondLst>
                                        </p:cTn>
                                        <p:tgtEl>
                                          <p:spTgt spid="5">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619250" y="658702"/>
            <a:ext cx="7027779" cy="895887"/>
          </a:xfrm>
        </p:spPr>
        <p:txBody>
          <a:bodyPr>
            <a:normAutofit/>
          </a:bodyPr>
          <a:lstStyle/>
          <a:p>
            <a:r>
              <a:rPr lang="en-US" dirty="0" smtClean="0"/>
              <a:t>Ireland Site</a:t>
            </a:r>
            <a:endParaRPr lang="en-IE" dirty="0"/>
          </a:p>
        </p:txBody>
      </p:sp>
    </p:spTree>
    <p:extLst>
      <p:ext uri="{BB962C8B-B14F-4D97-AF65-F5344CB8AC3E}">
        <p14:creationId xmlns:p14="http://schemas.microsoft.com/office/powerpoint/2010/main" val="29917803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white stage rectangle"/>
          <p:cNvSpPr/>
          <p:nvPr/>
        </p:nvSpPr>
        <p:spPr>
          <a:xfrm>
            <a:off x="14177" y="1189171"/>
            <a:ext cx="9144000" cy="2765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4" name="group pix" descr="F:\Company photos\Last Day Delaware\_MG_5311 cop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55" y="973602"/>
            <a:ext cx="4807546" cy="34351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personnel text"/>
          <p:cNvSpPr txBox="1"/>
          <p:nvPr/>
        </p:nvSpPr>
        <p:spPr>
          <a:xfrm flipH="1">
            <a:off x="4953001" y="822521"/>
            <a:ext cx="4281376" cy="4708981"/>
          </a:xfrm>
          <a:prstGeom prst="rect">
            <a:avLst/>
          </a:prstGeom>
          <a:noFill/>
        </p:spPr>
        <p:txBody>
          <a:bodyPr wrap="square" rtlCol="0">
            <a:spAutoFit/>
          </a:bodyPr>
          <a:lstStyle/>
          <a:p>
            <a:r>
              <a:rPr lang="en-US" sz="2400" dirty="0" smtClean="0">
                <a:solidFill>
                  <a:prstClr val="black"/>
                </a:solidFill>
              </a:rPr>
              <a:t>111 </a:t>
            </a:r>
            <a:r>
              <a:rPr lang="en-US" sz="2400" dirty="0">
                <a:solidFill>
                  <a:prstClr val="black"/>
                </a:solidFill>
              </a:rPr>
              <a:t>Total Associates &amp; Managers</a:t>
            </a:r>
          </a:p>
          <a:p>
            <a:pPr lvl="1"/>
            <a:r>
              <a:rPr lang="en-US" sz="2400" dirty="0" smtClean="0">
                <a:solidFill>
                  <a:prstClr val="black"/>
                </a:solidFill>
              </a:rPr>
              <a:t>*</a:t>
            </a:r>
            <a:r>
              <a:rPr lang="en-US" sz="2400" dirty="0" smtClean="0">
                <a:solidFill>
                  <a:prstClr val="black"/>
                </a:solidFill>
              </a:rPr>
              <a:t>77 </a:t>
            </a:r>
            <a:r>
              <a:rPr lang="en-US" sz="2400" dirty="0" smtClean="0">
                <a:solidFill>
                  <a:prstClr val="black"/>
                </a:solidFill>
              </a:rPr>
              <a:t>IT </a:t>
            </a:r>
            <a:r>
              <a:rPr lang="en-US" sz="2400" dirty="0">
                <a:solidFill>
                  <a:prstClr val="black"/>
                </a:solidFill>
              </a:rPr>
              <a:t>Professionals</a:t>
            </a:r>
          </a:p>
          <a:p>
            <a:pPr lvl="1"/>
            <a:r>
              <a:rPr lang="en-US" sz="2400" dirty="0" smtClean="0">
                <a:solidFill>
                  <a:prstClr val="black"/>
                </a:solidFill>
              </a:rPr>
              <a:t>*30 </a:t>
            </a:r>
            <a:r>
              <a:rPr lang="en-US" sz="2400" dirty="0">
                <a:solidFill>
                  <a:prstClr val="black"/>
                </a:solidFill>
              </a:rPr>
              <a:t>Call &amp; Processing</a:t>
            </a:r>
          </a:p>
          <a:p>
            <a:r>
              <a:rPr lang="en-US" sz="2400" dirty="0">
                <a:solidFill>
                  <a:prstClr val="black"/>
                </a:solidFill>
              </a:rPr>
              <a:t>2 Finance and </a:t>
            </a:r>
            <a:r>
              <a:rPr lang="en-US" sz="2400" dirty="0" smtClean="0">
                <a:solidFill>
                  <a:prstClr val="black"/>
                </a:solidFill>
              </a:rPr>
              <a:t>Admin</a:t>
            </a:r>
            <a:endParaRPr lang="en-US" sz="2400" dirty="0">
              <a:solidFill>
                <a:prstClr val="black"/>
              </a:solidFill>
            </a:endParaRPr>
          </a:p>
          <a:p>
            <a:r>
              <a:rPr lang="en-US" sz="2400" dirty="0">
                <a:solidFill>
                  <a:prstClr val="black"/>
                </a:solidFill>
              </a:rPr>
              <a:t>1 HR Manager</a:t>
            </a:r>
          </a:p>
          <a:p>
            <a:r>
              <a:rPr lang="en-US" sz="2400" dirty="0">
                <a:solidFill>
                  <a:prstClr val="black"/>
                </a:solidFill>
              </a:rPr>
              <a:t>1 Learning &amp; </a:t>
            </a:r>
            <a:r>
              <a:rPr lang="en-US" sz="2400" dirty="0" smtClean="0">
                <a:solidFill>
                  <a:prstClr val="black"/>
                </a:solidFill>
              </a:rPr>
              <a:t>Development</a:t>
            </a:r>
          </a:p>
          <a:p>
            <a:endParaRPr lang="en-US" sz="2400" dirty="0" smtClean="0">
              <a:solidFill>
                <a:prstClr val="black"/>
              </a:solidFill>
            </a:endParaRPr>
          </a:p>
          <a:p>
            <a:endParaRPr lang="en-US" sz="2400" dirty="0" smtClean="0">
              <a:solidFill>
                <a:prstClr val="black"/>
              </a:solidFill>
            </a:endParaRPr>
          </a:p>
          <a:p>
            <a:r>
              <a:rPr lang="en-US" sz="2400" dirty="0">
                <a:solidFill>
                  <a:prstClr val="black"/>
                </a:solidFill>
              </a:rPr>
              <a:t> </a:t>
            </a:r>
            <a:r>
              <a:rPr lang="en-US" sz="2400" dirty="0" smtClean="0">
                <a:solidFill>
                  <a:prstClr val="black"/>
                </a:solidFill>
              </a:rPr>
              <a:t>  *107 </a:t>
            </a:r>
            <a:r>
              <a:rPr lang="en-US" sz="2400" dirty="0">
                <a:solidFill>
                  <a:prstClr val="black"/>
                </a:solidFill>
              </a:rPr>
              <a:t>Permanent </a:t>
            </a:r>
            <a:r>
              <a:rPr lang="en-US" sz="2400" dirty="0" smtClean="0">
                <a:solidFill>
                  <a:prstClr val="black"/>
                </a:solidFill>
              </a:rPr>
              <a:t>Employees</a:t>
            </a:r>
          </a:p>
          <a:p>
            <a:r>
              <a:rPr lang="en-US" sz="2400" dirty="0">
                <a:solidFill>
                  <a:prstClr val="black"/>
                </a:solidFill>
              </a:rPr>
              <a:t> </a:t>
            </a:r>
            <a:r>
              <a:rPr lang="en-US" sz="2400" dirty="0" smtClean="0">
                <a:solidFill>
                  <a:prstClr val="black"/>
                </a:solidFill>
              </a:rPr>
              <a:t>  * 4 Contract </a:t>
            </a:r>
            <a:r>
              <a:rPr lang="en-US" sz="2400" dirty="0">
                <a:solidFill>
                  <a:prstClr val="black"/>
                </a:solidFill>
              </a:rPr>
              <a:t>Employees</a:t>
            </a:r>
          </a:p>
          <a:p>
            <a:endParaRPr lang="en-US" dirty="0">
              <a:solidFill>
                <a:prstClr val="black"/>
              </a:solidFill>
            </a:endParaRPr>
          </a:p>
          <a:p>
            <a:endParaRPr lang="en-US" dirty="0">
              <a:solidFill>
                <a:prstClr val="black"/>
              </a:solidFill>
            </a:endParaRPr>
          </a:p>
        </p:txBody>
      </p:sp>
      <p:sp>
        <p:nvSpPr>
          <p:cNvPr id="17" name="Title 16"/>
          <p:cNvSpPr>
            <a:spLocks noGrp="1"/>
          </p:cNvSpPr>
          <p:nvPr>
            <p:ph type="title"/>
          </p:nvPr>
        </p:nvSpPr>
        <p:spPr/>
        <p:txBody>
          <a:bodyPr/>
          <a:lstStyle/>
          <a:p>
            <a:r>
              <a:rPr lang="en-IE" dirty="0" smtClean="0"/>
              <a:t>Waterford Office</a:t>
            </a:r>
            <a:endParaRPr lang="en-IE" dirty="0"/>
          </a:p>
        </p:txBody>
      </p:sp>
    </p:spTree>
    <p:extLst>
      <p:ext uri="{BB962C8B-B14F-4D97-AF65-F5344CB8AC3E}">
        <p14:creationId xmlns:p14="http://schemas.microsoft.com/office/powerpoint/2010/main" val="3856748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hite stage rectangle"/>
          <p:cNvSpPr/>
          <p:nvPr/>
        </p:nvSpPr>
        <p:spPr>
          <a:xfrm>
            <a:off x="2" y="1201671"/>
            <a:ext cx="9144000" cy="2577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dirty="0">
              <a:solidFill>
                <a:prstClr val="white"/>
              </a:solidFill>
            </a:endParaRPr>
          </a:p>
        </p:txBody>
      </p:sp>
      <p:cxnSp>
        <p:nvCxnSpPr>
          <p:cNvPr id="17" name="first timeline"/>
          <p:cNvCxnSpPr/>
          <p:nvPr/>
        </p:nvCxnSpPr>
        <p:spPr>
          <a:xfrm>
            <a:off x="-190220" y="2571750"/>
            <a:ext cx="2960716" cy="0"/>
          </a:xfrm>
          <a:prstGeom prst="straightConnector1">
            <a:avLst/>
          </a:prstGeom>
          <a:ln w="57150">
            <a:solidFill>
              <a:schemeClr val="tx2"/>
            </a:solidFill>
            <a:tailEnd type="none"/>
          </a:ln>
        </p:spPr>
        <p:style>
          <a:lnRef idx="1">
            <a:schemeClr val="accent1"/>
          </a:lnRef>
          <a:fillRef idx="0">
            <a:schemeClr val="accent1"/>
          </a:fillRef>
          <a:effectRef idx="0">
            <a:schemeClr val="accent1"/>
          </a:effectRef>
          <a:fontRef idx="minor">
            <a:schemeClr val="tx1"/>
          </a:fontRef>
        </p:style>
      </p:cxnSp>
      <p:grpSp>
        <p:nvGrpSpPr>
          <p:cNvPr id="26" name="1998 label"/>
          <p:cNvGrpSpPr/>
          <p:nvPr/>
        </p:nvGrpSpPr>
        <p:grpSpPr>
          <a:xfrm>
            <a:off x="636885" y="2414528"/>
            <a:ext cx="1095172" cy="970251"/>
            <a:chOff x="3323374" y="5003605"/>
            <a:chExt cx="1095172" cy="1293667"/>
          </a:xfrm>
        </p:grpSpPr>
        <p:sp>
          <p:nvSpPr>
            <p:cNvPr id="27" name="TextBox 26"/>
            <p:cNvSpPr txBox="1"/>
            <p:nvPr/>
          </p:nvSpPr>
          <p:spPr>
            <a:xfrm>
              <a:off x="3323374" y="5517572"/>
              <a:ext cx="1095172" cy="779700"/>
            </a:xfrm>
            <a:prstGeom prst="rect">
              <a:avLst/>
            </a:prstGeom>
            <a:solidFill>
              <a:schemeClr val="accent3">
                <a:lumMod val="60000"/>
                <a:lumOff val="40000"/>
              </a:schemeClr>
            </a:solidFill>
            <a:ln w="28575">
              <a:solidFill>
                <a:schemeClr val="tx2"/>
              </a:solidFill>
            </a:ln>
          </p:spPr>
          <p:txBody>
            <a:bodyPr wrap="none" rtlCol="0">
              <a:spAutoFit/>
            </a:bodyPr>
            <a:lstStyle/>
            <a:p>
              <a:r>
                <a:rPr lang="en-US" sz="3200" dirty="0">
                  <a:solidFill>
                    <a:srgbClr val="4F81BD">
                      <a:lumMod val="75000"/>
                    </a:srgbClr>
                  </a:solidFill>
                </a:rPr>
                <a:t>1998</a:t>
              </a:r>
            </a:p>
          </p:txBody>
        </p:sp>
        <p:cxnSp>
          <p:nvCxnSpPr>
            <p:cNvPr id="28" name="Straight Connector 27"/>
            <p:cNvCxnSpPr/>
            <p:nvPr/>
          </p:nvCxnSpPr>
          <p:spPr>
            <a:xfrm>
              <a:off x="3846134" y="5003605"/>
              <a:ext cx="1" cy="5188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3" name="2013 text  delaware life #1"/>
          <p:cNvSpPr txBox="1"/>
          <p:nvPr/>
        </p:nvSpPr>
        <p:spPr>
          <a:xfrm>
            <a:off x="5" y="3912831"/>
            <a:ext cx="9084741" cy="1446550"/>
          </a:xfrm>
          <a:prstGeom prst="rect">
            <a:avLst/>
          </a:prstGeom>
          <a:noFill/>
        </p:spPr>
        <p:txBody>
          <a:bodyPr wrap="square" lIns="91432" tIns="45716" rIns="91432" bIns="45716" rtlCol="0">
            <a:spAutoFit/>
          </a:bodyPr>
          <a:lstStyle/>
          <a:p>
            <a:pPr algn="ctr"/>
            <a:r>
              <a:rPr lang="en-US" sz="4400" dirty="0">
                <a:solidFill>
                  <a:prstClr val="white"/>
                </a:solidFill>
              </a:rPr>
              <a:t>Delaware Life purchases Sun Life’s</a:t>
            </a:r>
            <a:endParaRPr lang="en-US" sz="4400" baseline="30000" dirty="0">
              <a:solidFill>
                <a:prstClr val="white"/>
              </a:solidFill>
            </a:endParaRPr>
          </a:p>
          <a:p>
            <a:pPr algn="ctr"/>
            <a:r>
              <a:rPr lang="en-US" sz="4400" dirty="0">
                <a:solidFill>
                  <a:prstClr val="white"/>
                </a:solidFill>
              </a:rPr>
              <a:t>life and annuity block of business</a:t>
            </a:r>
          </a:p>
        </p:txBody>
      </p:sp>
      <p:sp>
        <p:nvSpPr>
          <p:cNvPr id="87" name="2013 text delaware life #2"/>
          <p:cNvSpPr txBox="1"/>
          <p:nvPr/>
        </p:nvSpPr>
        <p:spPr>
          <a:xfrm>
            <a:off x="1" y="3917280"/>
            <a:ext cx="9165266" cy="1446550"/>
          </a:xfrm>
          <a:prstGeom prst="rect">
            <a:avLst/>
          </a:prstGeom>
          <a:noFill/>
        </p:spPr>
        <p:txBody>
          <a:bodyPr wrap="square" lIns="91432" tIns="45716" rIns="91432" bIns="45716" rtlCol="0">
            <a:spAutoFit/>
          </a:bodyPr>
          <a:lstStyle/>
          <a:p>
            <a:pPr algn="ctr"/>
            <a:r>
              <a:rPr lang="en-US" sz="4400" dirty="0">
                <a:solidFill>
                  <a:prstClr val="white"/>
                </a:solidFill>
              </a:rPr>
              <a:t>Ireland team converts</a:t>
            </a:r>
          </a:p>
          <a:p>
            <a:pPr algn="ctr"/>
            <a:r>
              <a:rPr lang="en-US" sz="4400" dirty="0">
                <a:solidFill>
                  <a:prstClr val="white"/>
                </a:solidFill>
              </a:rPr>
              <a:t>Block to se</a:t>
            </a:r>
            <a:r>
              <a:rPr lang="en-US" sz="4400" baseline="30000" dirty="0">
                <a:solidFill>
                  <a:prstClr val="white"/>
                </a:solidFill>
              </a:rPr>
              <a:t>2</a:t>
            </a:r>
            <a:r>
              <a:rPr lang="en-US" sz="4400" dirty="0">
                <a:solidFill>
                  <a:prstClr val="white"/>
                </a:solidFill>
              </a:rPr>
              <a:t>’s systems</a:t>
            </a:r>
          </a:p>
        </p:txBody>
      </p:sp>
      <p:sp>
        <p:nvSpPr>
          <p:cNvPr id="88" name="2015 text"/>
          <p:cNvSpPr txBox="1"/>
          <p:nvPr/>
        </p:nvSpPr>
        <p:spPr>
          <a:xfrm>
            <a:off x="3" y="4185124"/>
            <a:ext cx="9143998" cy="769441"/>
          </a:xfrm>
          <a:prstGeom prst="rect">
            <a:avLst/>
          </a:prstGeom>
          <a:noFill/>
        </p:spPr>
        <p:txBody>
          <a:bodyPr wrap="square" lIns="91432" tIns="45716" rIns="91432" bIns="45716" rtlCol="0">
            <a:spAutoFit/>
          </a:bodyPr>
          <a:lstStyle/>
          <a:p>
            <a:pPr algn="ctr"/>
            <a:r>
              <a:rPr lang="en-US" sz="4400" dirty="0">
                <a:solidFill>
                  <a:prstClr val="white"/>
                </a:solidFill>
              </a:rPr>
              <a:t>se</a:t>
            </a:r>
            <a:r>
              <a:rPr lang="en-US" sz="4400" baseline="30000" dirty="0">
                <a:solidFill>
                  <a:prstClr val="white"/>
                </a:solidFill>
              </a:rPr>
              <a:t>2</a:t>
            </a:r>
            <a:r>
              <a:rPr lang="en-US" sz="4400" dirty="0">
                <a:solidFill>
                  <a:prstClr val="white"/>
                </a:solidFill>
              </a:rPr>
              <a:t> purchases Waterford Operation</a:t>
            </a:r>
          </a:p>
        </p:txBody>
      </p:sp>
      <p:sp>
        <p:nvSpPr>
          <p:cNvPr id="34" name="1998 text  sunlife launches"/>
          <p:cNvSpPr txBox="1"/>
          <p:nvPr/>
        </p:nvSpPr>
        <p:spPr>
          <a:xfrm>
            <a:off x="0" y="3199600"/>
            <a:ext cx="9084740" cy="1446550"/>
          </a:xfrm>
          <a:prstGeom prst="rect">
            <a:avLst/>
          </a:prstGeom>
          <a:noFill/>
        </p:spPr>
        <p:txBody>
          <a:bodyPr wrap="square" lIns="91432" tIns="45716" rIns="91432" bIns="45716" rtlCol="0">
            <a:spAutoFit/>
          </a:bodyPr>
          <a:lstStyle/>
          <a:p>
            <a:pPr algn="ctr"/>
            <a:r>
              <a:rPr lang="en-US" sz="4400" dirty="0">
                <a:solidFill>
                  <a:prstClr val="white"/>
                </a:solidFill>
              </a:rPr>
              <a:t>Sun Life launches an offshore </a:t>
            </a:r>
          </a:p>
          <a:p>
            <a:pPr algn="ctr"/>
            <a:r>
              <a:rPr lang="en-US" sz="4400" dirty="0">
                <a:solidFill>
                  <a:prstClr val="white"/>
                </a:solidFill>
              </a:rPr>
              <a:t>location in Waterford, Ireland</a:t>
            </a:r>
          </a:p>
        </p:txBody>
      </p:sp>
      <p:grpSp>
        <p:nvGrpSpPr>
          <p:cNvPr id="43" name="2013 label"/>
          <p:cNvGrpSpPr/>
          <p:nvPr/>
        </p:nvGrpSpPr>
        <p:grpSpPr>
          <a:xfrm>
            <a:off x="4062891" y="2407955"/>
            <a:ext cx="1095172" cy="983463"/>
            <a:chOff x="107263" y="4990875"/>
            <a:chExt cx="1095172" cy="1311283"/>
          </a:xfrm>
          <a:solidFill>
            <a:schemeClr val="accent6">
              <a:lumMod val="40000"/>
              <a:lumOff val="60000"/>
            </a:schemeClr>
          </a:solidFill>
        </p:grpSpPr>
        <p:sp>
          <p:nvSpPr>
            <p:cNvPr id="44" name="TextBox 43"/>
            <p:cNvSpPr txBox="1"/>
            <p:nvPr/>
          </p:nvSpPr>
          <p:spPr>
            <a:xfrm>
              <a:off x="107263" y="5522458"/>
              <a:ext cx="1095172" cy="779700"/>
            </a:xfrm>
            <a:prstGeom prst="rect">
              <a:avLst/>
            </a:prstGeom>
            <a:solidFill>
              <a:schemeClr val="accent3">
                <a:lumMod val="60000"/>
                <a:lumOff val="40000"/>
              </a:schemeClr>
            </a:solidFill>
            <a:ln w="28575">
              <a:solidFill>
                <a:schemeClr val="tx2"/>
              </a:solidFill>
            </a:ln>
          </p:spPr>
          <p:txBody>
            <a:bodyPr wrap="none" rtlCol="0">
              <a:spAutoFit/>
            </a:bodyPr>
            <a:lstStyle/>
            <a:p>
              <a:r>
                <a:rPr lang="en-US" sz="3200" dirty="0">
                  <a:solidFill>
                    <a:srgbClr val="4F81BD">
                      <a:lumMod val="75000"/>
                    </a:srgbClr>
                  </a:solidFill>
                </a:rPr>
                <a:t>2013</a:t>
              </a:r>
            </a:p>
          </p:txBody>
        </p:sp>
        <p:cxnSp>
          <p:nvCxnSpPr>
            <p:cNvPr id="45" name="Straight Connector 44"/>
            <p:cNvCxnSpPr/>
            <p:nvPr/>
          </p:nvCxnSpPr>
          <p:spPr>
            <a:xfrm>
              <a:off x="656980" y="4990875"/>
              <a:ext cx="1" cy="518852"/>
            </a:xfrm>
            <a:prstGeom prst="line">
              <a:avLst/>
            </a:prstGeom>
            <a:grpFill/>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9" name="2015"/>
          <p:cNvGrpSpPr/>
          <p:nvPr/>
        </p:nvGrpSpPr>
        <p:grpSpPr>
          <a:xfrm>
            <a:off x="5954583" y="2398931"/>
            <a:ext cx="1095172" cy="983463"/>
            <a:chOff x="7393976" y="3210604"/>
            <a:chExt cx="1095172" cy="1311283"/>
          </a:xfrm>
        </p:grpSpPr>
        <p:sp>
          <p:nvSpPr>
            <p:cNvPr id="48" name="TextBox 47"/>
            <p:cNvSpPr txBox="1"/>
            <p:nvPr/>
          </p:nvSpPr>
          <p:spPr>
            <a:xfrm>
              <a:off x="7393976" y="3742187"/>
              <a:ext cx="1095172" cy="779700"/>
            </a:xfrm>
            <a:prstGeom prst="rect">
              <a:avLst/>
            </a:prstGeom>
            <a:solidFill>
              <a:schemeClr val="accent3">
                <a:lumMod val="60000"/>
                <a:lumOff val="40000"/>
              </a:schemeClr>
            </a:solidFill>
            <a:ln w="28575">
              <a:solidFill>
                <a:schemeClr val="tx2"/>
              </a:solidFill>
            </a:ln>
          </p:spPr>
          <p:txBody>
            <a:bodyPr wrap="none" rtlCol="0">
              <a:spAutoFit/>
            </a:bodyPr>
            <a:lstStyle/>
            <a:p>
              <a:r>
                <a:rPr lang="en-US" sz="3200" dirty="0">
                  <a:solidFill>
                    <a:srgbClr val="4F81BD">
                      <a:lumMod val="75000"/>
                    </a:srgbClr>
                  </a:solidFill>
                </a:rPr>
                <a:t>2015</a:t>
              </a:r>
            </a:p>
          </p:txBody>
        </p:sp>
        <p:cxnSp>
          <p:nvCxnSpPr>
            <p:cNvPr id="49" name="Straight Connector 48"/>
            <p:cNvCxnSpPr/>
            <p:nvPr/>
          </p:nvCxnSpPr>
          <p:spPr>
            <a:xfrm>
              <a:off x="7903088" y="3210604"/>
              <a:ext cx="1" cy="518852"/>
            </a:xfrm>
            <a:prstGeom prst="line">
              <a:avLst/>
            </a:prstGeom>
            <a:solidFill>
              <a:schemeClr val="accent6">
                <a:lumMod val="40000"/>
                <a:lumOff val="60000"/>
              </a:schemeClr>
            </a:solidFill>
            <a:ln w="2857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47" name="sunlife image" descr="https://cms.math.ca/Competitions/COMC/2015/images/sunlife_log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9" y="1416953"/>
            <a:ext cx="2205494" cy="90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delaware image" descr="https://accounts.delawarelife.com/images/del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3426" y="1842586"/>
            <a:ext cx="176053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3" name="arrowed timeline"/>
          <p:cNvCxnSpPr/>
          <p:nvPr/>
        </p:nvCxnSpPr>
        <p:spPr>
          <a:xfrm flipV="1">
            <a:off x="3018431" y="2565844"/>
            <a:ext cx="6173229" cy="5906"/>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nvGrpSpPr>
          <p:cNvPr id="89" name="timeline break"/>
          <p:cNvGrpSpPr/>
          <p:nvPr/>
        </p:nvGrpSpPr>
        <p:grpSpPr>
          <a:xfrm>
            <a:off x="2661318" y="2387437"/>
            <a:ext cx="459475" cy="400629"/>
            <a:chOff x="2661313" y="3183250"/>
            <a:chExt cx="459475" cy="534172"/>
          </a:xfrm>
        </p:grpSpPr>
        <p:cxnSp>
          <p:nvCxnSpPr>
            <p:cNvPr id="84" name="Straight Connector 83"/>
            <p:cNvCxnSpPr/>
            <p:nvPr/>
          </p:nvCxnSpPr>
          <p:spPr>
            <a:xfrm flipH="1">
              <a:off x="2661313" y="3183250"/>
              <a:ext cx="204717" cy="534172"/>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2916071" y="3183250"/>
              <a:ext cx="204717" cy="534172"/>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Title 3"/>
          <p:cNvSpPr>
            <a:spLocks noGrp="1"/>
          </p:cNvSpPr>
          <p:nvPr>
            <p:ph type="title"/>
          </p:nvPr>
        </p:nvSpPr>
        <p:spPr/>
        <p:txBody>
          <a:bodyPr/>
          <a:lstStyle/>
          <a:p>
            <a:r>
              <a:rPr lang="en-IE" sz="2800" b="1" dirty="0" smtClean="0"/>
              <a:t>Background to the Waterford Entity</a:t>
            </a:r>
            <a:endParaRPr lang="en-IE" sz="2800" b="1" dirty="0"/>
          </a:p>
        </p:txBody>
      </p:sp>
      <p:pic>
        <p:nvPicPr>
          <p:cNvPr id="29" name="Picture 28" descr="SE2_noTAG_CLR_onWHITE_RGB.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49119" y="1757688"/>
            <a:ext cx="1000637" cy="442086"/>
          </a:xfrm>
          <a:prstGeom prst="rect">
            <a:avLst/>
          </a:prstGeom>
        </p:spPr>
      </p:pic>
    </p:spTree>
    <p:extLst>
      <p:ext uri="{BB962C8B-B14F-4D97-AF65-F5344CB8AC3E}">
        <p14:creationId xmlns:p14="http://schemas.microsoft.com/office/powerpoint/2010/main" val="613816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xit" presetSubtype="0" fill="hold" grpId="0" nodeType="withEffect">
                                  <p:stCondLst>
                                    <p:cond delay="0"/>
                                  </p:stCondLst>
                                  <p:childTnLst>
                                    <p:animEffect transition="out" filter="fade">
                                      <p:cBhvr>
                                        <p:cTn id="23" dur="500"/>
                                        <p:tgtEl>
                                          <p:spTgt spid="34"/>
                                        </p:tgtEl>
                                      </p:cBhvr>
                                    </p:animEffect>
                                    <p:set>
                                      <p:cBhvr>
                                        <p:cTn id="24" dur="1" fill="hold">
                                          <p:stCondLst>
                                            <p:cond delay="499"/>
                                          </p:stCondLst>
                                        </p:cTn>
                                        <p:tgtEl>
                                          <p:spTgt spid="34"/>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33"/>
                                        </p:tgtEl>
                                      </p:cBhvr>
                                    </p:animEffect>
                                    <p:set>
                                      <p:cBhvr>
                                        <p:cTn id="32" dur="1" fill="hold">
                                          <p:stCondLst>
                                            <p:cond delay="499"/>
                                          </p:stCondLst>
                                        </p:cTn>
                                        <p:tgtEl>
                                          <p:spTgt spid="3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xit" presetSubtype="0" fill="hold" grpId="1" nodeType="withEffect">
                                  <p:stCondLst>
                                    <p:cond delay="0"/>
                                  </p:stCondLst>
                                  <p:childTnLst>
                                    <p:animEffect transition="out" filter="fade">
                                      <p:cBhvr>
                                        <p:cTn id="45" dur="500"/>
                                        <p:tgtEl>
                                          <p:spTgt spid="87"/>
                                        </p:tgtEl>
                                      </p:cBhvr>
                                    </p:animEffect>
                                    <p:set>
                                      <p:cBhvr>
                                        <p:cTn id="46" dur="1" fill="hold">
                                          <p:stCondLst>
                                            <p:cond delay="499"/>
                                          </p:stCondLst>
                                        </p:cTn>
                                        <p:tgtEl>
                                          <p:spTgt spid="87"/>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87" grpId="0"/>
      <p:bldP spid="87" grpId="1"/>
      <p:bldP spid="88" grpId="0"/>
      <p:bldP spid="34" grpId="0"/>
      <p:bldP spid="34"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9" name="requirement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1157" y="1219128"/>
            <a:ext cx="2743200" cy="2728288"/>
          </a:xfrm>
          <a:prstGeom prst="rect">
            <a:avLst/>
          </a:prstGeom>
          <a:noFill/>
          <a:extLst>
            <a:ext uri="{909E8E84-426E-40DD-AFC4-6F175D3DCCD1}">
              <a14:hiddenFill xmlns:a14="http://schemas.microsoft.com/office/drawing/2010/main">
                <a:solidFill>
                  <a:srgbClr val="FFFFFF"/>
                </a:solidFill>
              </a14:hiddenFill>
            </a:ext>
          </a:extLst>
        </p:spPr>
      </p:pic>
      <p:pic>
        <p:nvPicPr>
          <p:cNvPr id="2061" name="design"/>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55517" y="1205422"/>
            <a:ext cx="2743200" cy="2755701"/>
          </a:xfrm>
          <a:prstGeom prst="rect">
            <a:avLst/>
          </a:prstGeom>
          <a:noFill/>
          <a:extLst>
            <a:ext uri="{909E8E84-426E-40DD-AFC4-6F175D3DCCD1}">
              <a14:hiddenFill xmlns:a14="http://schemas.microsoft.com/office/drawing/2010/main">
                <a:solidFill>
                  <a:srgbClr val="FFFFFF"/>
                </a:solidFill>
              </a14:hiddenFill>
            </a:ext>
          </a:extLst>
        </p:spPr>
      </p:pic>
      <p:pic>
        <p:nvPicPr>
          <p:cNvPr id="2058" name="development"/>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433337" y="1205422"/>
            <a:ext cx="2743200" cy="275570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roject management"/>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411157" y="1169389"/>
            <a:ext cx="2743200" cy="27557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testing"/>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455517" y="1129118"/>
            <a:ext cx="2698840" cy="2795970"/>
          </a:xfrm>
          <a:prstGeom prst="rect">
            <a:avLst/>
          </a:prstGeom>
          <a:noFill/>
          <a:extLst>
            <a:ext uri="{909E8E84-426E-40DD-AFC4-6F175D3DCCD1}">
              <a14:hiddenFill xmlns:a14="http://schemas.microsoft.com/office/drawing/2010/main">
                <a:solidFill>
                  <a:srgbClr val="FFFFFF"/>
                </a:solidFill>
              </a14:hiddenFill>
            </a:ext>
          </a:extLst>
        </p:spPr>
      </p:pic>
      <p:pic>
        <p:nvPicPr>
          <p:cNvPr id="2057" name="support"/>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455517" y="1129119"/>
            <a:ext cx="2743200" cy="2779030"/>
          </a:xfrm>
          <a:prstGeom prst="rect">
            <a:avLst/>
          </a:prstGeom>
          <a:noFill/>
          <a:extLst>
            <a:ext uri="{909E8E84-426E-40DD-AFC4-6F175D3DCCD1}">
              <a14:hiddenFill xmlns:a14="http://schemas.microsoft.com/office/drawing/2010/main">
                <a:solidFill>
                  <a:srgbClr val="FFFFFF"/>
                </a:solidFill>
              </a14:hiddenFill>
            </a:ext>
          </a:extLst>
        </p:spPr>
      </p:pic>
      <p:sp>
        <p:nvSpPr>
          <p:cNvPr id="17" name="Requirements text"/>
          <p:cNvSpPr txBox="1"/>
          <p:nvPr/>
        </p:nvSpPr>
        <p:spPr>
          <a:xfrm>
            <a:off x="2665366" y="4090686"/>
            <a:ext cx="3698448" cy="769441"/>
          </a:xfrm>
          <a:prstGeom prst="rect">
            <a:avLst/>
          </a:prstGeom>
          <a:noFill/>
        </p:spPr>
        <p:txBody>
          <a:bodyPr wrap="none" lIns="91432" tIns="45716" rIns="91432" bIns="45716" rtlCol="0">
            <a:spAutoFit/>
          </a:bodyPr>
          <a:lstStyle/>
          <a:p>
            <a:r>
              <a:rPr lang="en-US" sz="4400" dirty="0">
                <a:solidFill>
                  <a:srgbClr val="4E9D2D"/>
                </a:solidFill>
              </a:rPr>
              <a:t>Requirements</a:t>
            </a:r>
            <a:endParaRPr lang="en-US" sz="4400" baseline="30000" dirty="0">
              <a:solidFill>
                <a:srgbClr val="4E9D2D"/>
              </a:solidFill>
            </a:endParaRPr>
          </a:p>
        </p:txBody>
      </p:sp>
      <p:sp>
        <p:nvSpPr>
          <p:cNvPr id="18" name="Testing text"/>
          <p:cNvSpPr txBox="1"/>
          <p:nvPr/>
        </p:nvSpPr>
        <p:spPr>
          <a:xfrm>
            <a:off x="3527786" y="4090686"/>
            <a:ext cx="1973617" cy="769441"/>
          </a:xfrm>
          <a:prstGeom prst="rect">
            <a:avLst/>
          </a:prstGeom>
          <a:noFill/>
        </p:spPr>
        <p:txBody>
          <a:bodyPr wrap="none" lIns="91432" tIns="45716" rIns="91432" bIns="45716" rtlCol="0">
            <a:spAutoFit/>
          </a:bodyPr>
          <a:lstStyle/>
          <a:p>
            <a:r>
              <a:rPr lang="en-US" sz="4400" dirty="0">
                <a:solidFill>
                  <a:srgbClr val="4E9D2D"/>
                </a:solidFill>
              </a:rPr>
              <a:t>Testing</a:t>
            </a:r>
            <a:endParaRPr lang="en-US" sz="4400" baseline="30000" dirty="0">
              <a:solidFill>
                <a:srgbClr val="4E9D2D"/>
              </a:solidFill>
            </a:endParaRPr>
          </a:p>
        </p:txBody>
      </p:sp>
      <p:sp>
        <p:nvSpPr>
          <p:cNvPr id="19" name="Design text"/>
          <p:cNvSpPr txBox="1"/>
          <p:nvPr/>
        </p:nvSpPr>
        <p:spPr>
          <a:xfrm>
            <a:off x="3543816" y="4090686"/>
            <a:ext cx="1941557" cy="769441"/>
          </a:xfrm>
          <a:prstGeom prst="rect">
            <a:avLst/>
          </a:prstGeom>
          <a:noFill/>
        </p:spPr>
        <p:txBody>
          <a:bodyPr wrap="none" lIns="91432" tIns="45716" rIns="91432" bIns="45716" rtlCol="0">
            <a:spAutoFit/>
          </a:bodyPr>
          <a:lstStyle/>
          <a:p>
            <a:r>
              <a:rPr lang="en-US" sz="4400" dirty="0">
                <a:solidFill>
                  <a:srgbClr val="4E9D2D"/>
                </a:solidFill>
              </a:rPr>
              <a:t>Design</a:t>
            </a:r>
          </a:p>
        </p:txBody>
      </p:sp>
      <p:sp>
        <p:nvSpPr>
          <p:cNvPr id="20" name="Development text"/>
          <p:cNvSpPr txBox="1"/>
          <p:nvPr/>
        </p:nvSpPr>
        <p:spPr>
          <a:xfrm>
            <a:off x="2759142" y="4090686"/>
            <a:ext cx="3510898" cy="769441"/>
          </a:xfrm>
          <a:prstGeom prst="rect">
            <a:avLst/>
          </a:prstGeom>
          <a:noFill/>
        </p:spPr>
        <p:txBody>
          <a:bodyPr wrap="none" lIns="91432" tIns="45716" rIns="91432" bIns="45716" rtlCol="0">
            <a:spAutoFit/>
          </a:bodyPr>
          <a:lstStyle/>
          <a:p>
            <a:r>
              <a:rPr lang="en-US" sz="4400" dirty="0">
                <a:solidFill>
                  <a:srgbClr val="4E9D2D"/>
                </a:solidFill>
              </a:rPr>
              <a:t>Development</a:t>
            </a:r>
            <a:endParaRPr lang="en-US" sz="4400" baseline="30000" dirty="0">
              <a:solidFill>
                <a:srgbClr val="4E9D2D"/>
              </a:solidFill>
            </a:endParaRPr>
          </a:p>
        </p:txBody>
      </p:sp>
      <p:sp>
        <p:nvSpPr>
          <p:cNvPr id="21" name="Production Suppor text"/>
          <p:cNvSpPr txBox="1"/>
          <p:nvPr/>
        </p:nvSpPr>
        <p:spPr>
          <a:xfrm>
            <a:off x="2226144" y="4090682"/>
            <a:ext cx="4576894" cy="707886"/>
          </a:xfrm>
          <a:prstGeom prst="rect">
            <a:avLst/>
          </a:prstGeom>
          <a:noFill/>
        </p:spPr>
        <p:txBody>
          <a:bodyPr wrap="none" lIns="91432" tIns="45716" rIns="91432" bIns="45716" rtlCol="0">
            <a:spAutoFit/>
          </a:bodyPr>
          <a:lstStyle/>
          <a:p>
            <a:r>
              <a:rPr lang="en-US" sz="4000" dirty="0">
                <a:solidFill>
                  <a:srgbClr val="4E9D2D"/>
                </a:solidFill>
              </a:rPr>
              <a:t>Production Support</a:t>
            </a:r>
            <a:endParaRPr lang="en-US" sz="4000" baseline="30000" dirty="0">
              <a:solidFill>
                <a:srgbClr val="4E9D2D"/>
              </a:solidFill>
            </a:endParaRPr>
          </a:p>
        </p:txBody>
      </p:sp>
      <p:sp>
        <p:nvSpPr>
          <p:cNvPr id="22" name="Project Management text"/>
          <p:cNvSpPr txBox="1"/>
          <p:nvPr/>
        </p:nvSpPr>
        <p:spPr>
          <a:xfrm>
            <a:off x="2054624" y="4090682"/>
            <a:ext cx="4919937" cy="707886"/>
          </a:xfrm>
          <a:prstGeom prst="rect">
            <a:avLst/>
          </a:prstGeom>
          <a:noFill/>
        </p:spPr>
        <p:txBody>
          <a:bodyPr wrap="none" lIns="91432" tIns="45716" rIns="91432" bIns="45716" rtlCol="0">
            <a:spAutoFit/>
          </a:bodyPr>
          <a:lstStyle/>
          <a:p>
            <a:r>
              <a:rPr lang="en-US" sz="4000" dirty="0">
                <a:solidFill>
                  <a:srgbClr val="4E9D2D"/>
                </a:solidFill>
              </a:rPr>
              <a:t>Project Management</a:t>
            </a:r>
            <a:endParaRPr lang="en-US" sz="4000" baseline="30000" dirty="0">
              <a:solidFill>
                <a:srgbClr val="4E9D2D"/>
              </a:solidFill>
            </a:endParaRPr>
          </a:p>
        </p:txBody>
      </p:sp>
      <p:sp>
        <p:nvSpPr>
          <p:cNvPr id="2" name="Title 1"/>
          <p:cNvSpPr>
            <a:spLocks noGrp="1"/>
          </p:cNvSpPr>
          <p:nvPr>
            <p:ph type="title"/>
          </p:nvPr>
        </p:nvSpPr>
        <p:spPr>
          <a:xfrm>
            <a:off x="371925" y="277452"/>
            <a:ext cx="7350293" cy="499099"/>
          </a:xfrm>
        </p:spPr>
        <p:txBody>
          <a:bodyPr/>
          <a:lstStyle/>
          <a:p>
            <a:r>
              <a:rPr lang="en-US" sz="2800" b="1" dirty="0"/>
              <a:t>SE2 </a:t>
            </a:r>
            <a:r>
              <a:rPr lang="en-US" sz="2800" b="1" dirty="0" smtClean="0"/>
              <a:t>Ireland Roles and Purposes</a:t>
            </a:r>
            <a:endParaRPr lang="en-IE" sz="2800" b="1" dirty="0"/>
          </a:p>
        </p:txBody>
      </p:sp>
    </p:spTree>
    <p:extLst>
      <p:ext uri="{BB962C8B-B14F-4D97-AF65-F5344CB8AC3E}">
        <p14:creationId xmlns:p14="http://schemas.microsoft.com/office/powerpoint/2010/main" val="1926587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9"/>
                                        </p:tgtEl>
                                        <p:attrNameLst>
                                          <p:attrName>style.visibility</p:attrName>
                                        </p:attrNameLst>
                                      </p:cBhvr>
                                      <p:to>
                                        <p:strVal val="visible"/>
                                      </p:to>
                                    </p:set>
                                    <p:animEffect transition="in" filter="fade">
                                      <p:cBhvr>
                                        <p:cTn id="7" dur="500"/>
                                        <p:tgtEl>
                                          <p:spTgt spid="20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50" presetClass="path" presetSubtype="0" accel="50000" decel="50000" fill="hold" nodeType="clickEffect">
                                  <p:stCondLst>
                                    <p:cond delay="0"/>
                                  </p:stCondLst>
                                  <p:childTnLst>
                                    <p:animMotion origin="layout" path="M 2.77778E-6 3.10823E-6 L -0.1224 3.10823E-6 C -0.17691 3.10823E-6 -0.24393 -0.04117 -0.24393 -0.07424 L -0.24393 -0.14732 " pathEditMode="relative" rAng="0" ptsTypes="FfFF">
                                      <p:cBhvr>
                                        <p:cTn id="14" dur="2000" fill="hold"/>
                                        <p:tgtEl>
                                          <p:spTgt spid="2059"/>
                                        </p:tgtEl>
                                        <p:attrNameLst>
                                          <p:attrName>ppt_x</p:attrName>
                                          <p:attrName>ppt_y</p:attrName>
                                        </p:attrNameLst>
                                      </p:cBhvr>
                                      <p:rCtr x="-12205" y="-7377"/>
                                    </p:animMotion>
                                  </p:childTnLst>
                                </p:cTn>
                              </p:par>
                              <p:par>
                                <p:cTn id="15" presetID="6" presetClass="emph" presetSubtype="0" fill="hold" nodeType="withEffect">
                                  <p:stCondLst>
                                    <p:cond delay="0"/>
                                  </p:stCondLst>
                                  <p:childTnLst>
                                    <p:animScale>
                                      <p:cBhvr>
                                        <p:cTn id="16" dur="2000" fill="hold"/>
                                        <p:tgtEl>
                                          <p:spTgt spid="2059"/>
                                        </p:tgtEl>
                                      </p:cBhvr>
                                      <p:by x="50000" y="50000"/>
                                    </p:animScale>
                                  </p:childTnLst>
                                </p:cTn>
                              </p:par>
                            </p:childTnLst>
                          </p:cTn>
                        </p:par>
                        <p:par>
                          <p:cTn id="17" fill="hold">
                            <p:stCondLst>
                              <p:cond delay="2000"/>
                            </p:stCondLst>
                            <p:childTnLst>
                              <p:par>
                                <p:cTn id="18" presetID="10" presetClass="exit" presetSubtype="0" fill="hold" grpId="1" nodeType="afterEffect">
                                  <p:stCondLst>
                                    <p:cond delay="0"/>
                                  </p:stCondLst>
                                  <p:childTnLst>
                                    <p:animEffect transition="out" filter="fade">
                                      <p:cBhvr>
                                        <p:cTn id="19" dur="500"/>
                                        <p:tgtEl>
                                          <p:spTgt spid="17"/>
                                        </p:tgtEl>
                                      </p:cBhvr>
                                    </p:animEffect>
                                    <p:set>
                                      <p:cBhvr>
                                        <p:cTn id="20" dur="1" fill="hold">
                                          <p:stCondLst>
                                            <p:cond delay="499"/>
                                          </p:stCondLst>
                                        </p:cTn>
                                        <p:tgtEl>
                                          <p:spTgt spid="1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61"/>
                                        </p:tgtEl>
                                        <p:attrNameLst>
                                          <p:attrName>style.visibility</p:attrName>
                                        </p:attrNameLst>
                                      </p:cBhvr>
                                      <p:to>
                                        <p:strVal val="visible"/>
                                      </p:to>
                                    </p:set>
                                    <p:animEffect transition="in" filter="fade">
                                      <p:cBhvr>
                                        <p:cTn id="25" dur="500"/>
                                        <p:tgtEl>
                                          <p:spTgt spid="206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50" presetClass="path" presetSubtype="0" accel="50000" decel="50000" fill="hold" nodeType="clickEffect">
                                  <p:stCondLst>
                                    <p:cond delay="0"/>
                                  </p:stCondLst>
                                  <p:childTnLst>
                                    <p:animMotion origin="layout" path="M 2.77778E-6 3.10823E-6 L 0.00278 3.10823E-6 C 0.00399 3.10823E-6 0.0059 -0.04209 0.0059 -0.07586 L 0.0059 -0.14963 " pathEditMode="relative" rAng="0" ptsTypes="FfFF">
                                      <p:cBhvr>
                                        <p:cTn id="32" dur="2000" fill="hold"/>
                                        <p:tgtEl>
                                          <p:spTgt spid="2061"/>
                                        </p:tgtEl>
                                        <p:attrNameLst>
                                          <p:attrName>ppt_x</p:attrName>
                                          <p:attrName>ppt_y</p:attrName>
                                        </p:attrNameLst>
                                      </p:cBhvr>
                                      <p:rCtr x="295" y="-7493"/>
                                    </p:animMotion>
                                  </p:childTnLst>
                                </p:cTn>
                              </p:par>
                              <p:par>
                                <p:cTn id="33" presetID="6" presetClass="emph" presetSubtype="0" fill="hold" nodeType="withEffect">
                                  <p:stCondLst>
                                    <p:cond delay="0"/>
                                  </p:stCondLst>
                                  <p:childTnLst>
                                    <p:animScale>
                                      <p:cBhvr>
                                        <p:cTn id="34" dur="2000" fill="hold"/>
                                        <p:tgtEl>
                                          <p:spTgt spid="2061"/>
                                        </p:tgtEl>
                                      </p:cBhvr>
                                      <p:by x="50000" y="50000"/>
                                    </p:animScale>
                                  </p:childTnLst>
                                </p:cTn>
                              </p:par>
                            </p:childTnLst>
                          </p:cTn>
                        </p:par>
                        <p:par>
                          <p:cTn id="35" fill="hold">
                            <p:stCondLst>
                              <p:cond delay="2000"/>
                            </p:stCondLst>
                            <p:childTnLst>
                              <p:par>
                                <p:cTn id="36" presetID="10" presetClass="exit" presetSubtype="0" fill="hold" grpId="1" nodeType="afterEffect">
                                  <p:stCondLst>
                                    <p:cond delay="0"/>
                                  </p:stCondLst>
                                  <p:childTnLst>
                                    <p:animEffect transition="out" filter="fade">
                                      <p:cBhvr>
                                        <p:cTn id="37" dur="500"/>
                                        <p:tgtEl>
                                          <p:spTgt spid="19"/>
                                        </p:tgtEl>
                                      </p:cBhvr>
                                    </p:animEffect>
                                    <p:set>
                                      <p:cBhvr>
                                        <p:cTn id="38" dur="1" fill="hold">
                                          <p:stCondLst>
                                            <p:cond delay="499"/>
                                          </p:stCondLst>
                                        </p:cTn>
                                        <p:tgtEl>
                                          <p:spTgt spid="1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8"/>
                                        </p:tgtEl>
                                        <p:attrNameLst>
                                          <p:attrName>style.visibility</p:attrName>
                                        </p:attrNameLst>
                                      </p:cBhvr>
                                      <p:to>
                                        <p:strVal val="visible"/>
                                      </p:to>
                                    </p:set>
                                    <p:animEffect transition="in" filter="fade">
                                      <p:cBhvr>
                                        <p:cTn id="43" dur="500"/>
                                        <p:tgtEl>
                                          <p:spTgt spid="205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50" presetClass="path" presetSubtype="0" accel="50000" decel="50000" fill="hold" nodeType="clickEffect">
                                  <p:stCondLst>
                                    <p:cond delay="0"/>
                                  </p:stCondLst>
                                  <p:childTnLst>
                                    <p:animMotion origin="layout" path="M -3.33333E-6 -4.6346E-6 L 0.12361 -4.6346E-6 C 0.17882 -4.6346E-6 0.2474 -0.0444 0.2474 -0.08025 L 0.24896 -0.15194 " pathEditMode="relative" rAng="0" ptsTypes="FfFF">
                                      <p:cBhvr>
                                        <p:cTn id="50" dur="2000" fill="hold"/>
                                        <p:tgtEl>
                                          <p:spTgt spid="2058"/>
                                        </p:tgtEl>
                                        <p:attrNameLst>
                                          <p:attrName>ppt_x</p:attrName>
                                          <p:attrName>ppt_y</p:attrName>
                                        </p:attrNameLst>
                                      </p:cBhvr>
                                      <p:rCtr x="12448" y="-7609"/>
                                    </p:animMotion>
                                  </p:childTnLst>
                                </p:cTn>
                              </p:par>
                              <p:par>
                                <p:cTn id="51" presetID="6" presetClass="emph" presetSubtype="0" fill="hold" nodeType="withEffect">
                                  <p:stCondLst>
                                    <p:cond delay="0"/>
                                  </p:stCondLst>
                                  <p:childTnLst>
                                    <p:animScale>
                                      <p:cBhvr>
                                        <p:cTn id="52" dur="2000" fill="hold"/>
                                        <p:tgtEl>
                                          <p:spTgt spid="2058"/>
                                        </p:tgtEl>
                                      </p:cBhvr>
                                      <p:by x="50000" y="50000"/>
                                    </p:animScale>
                                  </p:childTnLst>
                                </p:cTn>
                              </p:par>
                            </p:childTnLst>
                          </p:cTn>
                        </p:par>
                        <p:par>
                          <p:cTn id="53" fill="hold">
                            <p:stCondLst>
                              <p:cond delay="2000"/>
                            </p:stCondLst>
                            <p:childTnLst>
                              <p:par>
                                <p:cTn id="54" presetID="10" presetClass="exit" presetSubtype="0" fill="hold" grpId="1" nodeType="afterEffect">
                                  <p:stCondLst>
                                    <p:cond delay="0"/>
                                  </p:stCondLst>
                                  <p:childTnLst>
                                    <p:animEffect transition="out" filter="fade">
                                      <p:cBhvr>
                                        <p:cTn id="55" dur="500"/>
                                        <p:tgtEl>
                                          <p:spTgt spid="20"/>
                                        </p:tgtEl>
                                      </p:cBhvr>
                                    </p:animEffect>
                                    <p:set>
                                      <p:cBhvr>
                                        <p:cTn id="56" dur="1" fill="hold">
                                          <p:stCondLst>
                                            <p:cond delay="499"/>
                                          </p:stCondLst>
                                        </p:cTn>
                                        <p:tgtEl>
                                          <p:spTgt spid="20"/>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60"/>
                                        </p:tgtEl>
                                        <p:attrNameLst>
                                          <p:attrName>style.visibility</p:attrName>
                                        </p:attrNameLst>
                                      </p:cBhvr>
                                      <p:to>
                                        <p:strVal val="visible"/>
                                      </p:to>
                                    </p:set>
                                    <p:animEffect transition="in" filter="fade">
                                      <p:cBhvr>
                                        <p:cTn id="61" dur="500"/>
                                        <p:tgtEl>
                                          <p:spTgt spid="206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childTnLst>
                    </p:cTn>
                  </p:par>
                  <p:par>
                    <p:cTn id="65" fill="hold">
                      <p:stCondLst>
                        <p:cond delay="indefinite"/>
                      </p:stCondLst>
                      <p:childTnLst>
                        <p:par>
                          <p:cTn id="66" fill="hold">
                            <p:stCondLst>
                              <p:cond delay="0"/>
                            </p:stCondLst>
                            <p:childTnLst>
                              <p:par>
                                <p:cTn id="67" presetID="6" presetClass="emph" presetSubtype="0" fill="hold" nodeType="clickEffect">
                                  <p:stCondLst>
                                    <p:cond delay="0"/>
                                  </p:stCondLst>
                                  <p:childTnLst>
                                    <p:animScale>
                                      <p:cBhvr>
                                        <p:cTn id="68" dur="2000" fill="hold"/>
                                        <p:tgtEl>
                                          <p:spTgt spid="2060"/>
                                        </p:tgtEl>
                                      </p:cBhvr>
                                      <p:by x="50000" y="50000"/>
                                    </p:animScale>
                                  </p:childTnLst>
                                </p:cTn>
                              </p:par>
                              <p:par>
                                <p:cTn id="69" presetID="50" presetClass="path" presetSubtype="0" accel="50000" decel="50000" fill="hold" nodeType="withEffect">
                                  <p:stCondLst>
                                    <p:cond delay="0"/>
                                  </p:stCondLst>
                                  <p:childTnLst>
                                    <p:animMotion origin="layout" path="M 1.38889E-6 -1.96115E-6 L -0.11997 -1.96115E-6 C -0.17379 -1.96115E-6 -0.23976 0.03978 -0.23976 0.07216 L -0.23976 0.14454 " pathEditMode="relative" rAng="0" ptsTypes="FfFF">
                                      <p:cBhvr>
                                        <p:cTn id="70" dur="2000" fill="hold"/>
                                        <p:tgtEl>
                                          <p:spTgt spid="2060"/>
                                        </p:tgtEl>
                                        <p:attrNameLst>
                                          <p:attrName>ppt_x</p:attrName>
                                          <p:attrName>ppt_y</p:attrName>
                                        </p:attrNameLst>
                                      </p:cBhvr>
                                      <p:rCtr x="-11997" y="7216"/>
                                    </p:animMotion>
                                  </p:childTnLst>
                                </p:cTn>
                              </p:par>
                            </p:childTnLst>
                          </p:cTn>
                        </p:par>
                        <p:par>
                          <p:cTn id="71" fill="hold">
                            <p:stCondLst>
                              <p:cond delay="2000"/>
                            </p:stCondLst>
                            <p:childTnLst>
                              <p:par>
                                <p:cTn id="72" presetID="10" presetClass="exit" presetSubtype="0" fill="hold" grpId="1" nodeType="afterEffect">
                                  <p:stCondLst>
                                    <p:cond delay="0"/>
                                  </p:stCondLst>
                                  <p:childTnLst>
                                    <p:animEffect transition="out" filter="fade">
                                      <p:cBhvr>
                                        <p:cTn id="73" dur="500"/>
                                        <p:tgtEl>
                                          <p:spTgt spid="22"/>
                                        </p:tgtEl>
                                      </p:cBhvr>
                                    </p:animEffect>
                                    <p:set>
                                      <p:cBhvr>
                                        <p:cTn id="74" dur="1" fill="hold">
                                          <p:stCondLst>
                                            <p:cond delay="499"/>
                                          </p:stCondLst>
                                        </p:cTn>
                                        <p:tgtEl>
                                          <p:spTgt spid="22"/>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056"/>
                                        </p:tgtEl>
                                        <p:attrNameLst>
                                          <p:attrName>style.visibility</p:attrName>
                                        </p:attrNameLst>
                                      </p:cBhvr>
                                      <p:to>
                                        <p:strVal val="visible"/>
                                      </p:to>
                                    </p:set>
                                    <p:animEffect transition="in" filter="fade">
                                      <p:cBhvr>
                                        <p:cTn id="79" dur="500"/>
                                        <p:tgtEl>
                                          <p:spTgt spid="205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mph" presetSubtype="0" fill="hold" nodeType="clickEffect">
                                  <p:stCondLst>
                                    <p:cond delay="0"/>
                                  </p:stCondLst>
                                  <p:childTnLst>
                                    <p:animScale>
                                      <p:cBhvr>
                                        <p:cTn id="86" dur="2000" fill="hold"/>
                                        <p:tgtEl>
                                          <p:spTgt spid="2056"/>
                                        </p:tgtEl>
                                      </p:cBhvr>
                                      <p:by x="50000" y="50000"/>
                                    </p:animScale>
                                  </p:childTnLst>
                                </p:cTn>
                              </p:par>
                              <p:par>
                                <p:cTn id="87" presetID="42" presetClass="path" presetSubtype="0" accel="50000" decel="50000" fill="hold" nodeType="withEffect">
                                  <p:stCondLst>
                                    <p:cond delay="0"/>
                                  </p:stCondLst>
                                  <p:childTnLst>
                                    <p:animMotion origin="layout" path="M -2.5E-6 1.70213E-6 L 0.00469 0.14269 " pathEditMode="relative" rAng="0" ptsTypes="AA">
                                      <p:cBhvr>
                                        <p:cTn id="88" dur="2000" fill="hold"/>
                                        <p:tgtEl>
                                          <p:spTgt spid="2056"/>
                                        </p:tgtEl>
                                        <p:attrNameLst>
                                          <p:attrName>ppt_x</p:attrName>
                                          <p:attrName>ppt_y</p:attrName>
                                        </p:attrNameLst>
                                      </p:cBhvr>
                                      <p:rCtr x="226" y="7123"/>
                                    </p:animMotion>
                                  </p:childTnLst>
                                </p:cTn>
                              </p:par>
                            </p:childTnLst>
                          </p:cTn>
                        </p:par>
                        <p:par>
                          <p:cTn id="89" fill="hold">
                            <p:stCondLst>
                              <p:cond delay="2000"/>
                            </p:stCondLst>
                            <p:childTnLst>
                              <p:par>
                                <p:cTn id="90" presetID="10" presetClass="exit" presetSubtype="0" fill="hold" grpId="1" nodeType="afterEffect">
                                  <p:stCondLst>
                                    <p:cond delay="0"/>
                                  </p:stCondLst>
                                  <p:childTnLst>
                                    <p:animEffect transition="out" filter="fade">
                                      <p:cBhvr>
                                        <p:cTn id="91" dur="500"/>
                                        <p:tgtEl>
                                          <p:spTgt spid="18"/>
                                        </p:tgtEl>
                                      </p:cBhvr>
                                    </p:animEffect>
                                    <p:set>
                                      <p:cBhvr>
                                        <p:cTn id="92" dur="1" fill="hold">
                                          <p:stCondLst>
                                            <p:cond delay="499"/>
                                          </p:stCondLst>
                                        </p:cTn>
                                        <p:tgtEl>
                                          <p:spTgt spid="18"/>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057"/>
                                        </p:tgtEl>
                                        <p:attrNameLst>
                                          <p:attrName>style.visibility</p:attrName>
                                        </p:attrNameLst>
                                      </p:cBhvr>
                                      <p:to>
                                        <p:strVal val="visible"/>
                                      </p:to>
                                    </p:set>
                                    <p:animEffect transition="in" filter="fade">
                                      <p:cBhvr>
                                        <p:cTn id="97" dur="500"/>
                                        <p:tgtEl>
                                          <p:spTgt spid="205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500"/>
                                        <p:tgtEl>
                                          <p:spTgt spid="21"/>
                                        </p:tgtEl>
                                      </p:cBhvr>
                                    </p:animEffect>
                                  </p:childTnLst>
                                </p:cTn>
                              </p:par>
                            </p:childTnLst>
                          </p:cTn>
                        </p:par>
                      </p:childTnLst>
                    </p:cTn>
                  </p:par>
                  <p:par>
                    <p:cTn id="101" fill="hold">
                      <p:stCondLst>
                        <p:cond delay="indefinite"/>
                      </p:stCondLst>
                      <p:childTnLst>
                        <p:par>
                          <p:cTn id="102" fill="hold">
                            <p:stCondLst>
                              <p:cond delay="0"/>
                            </p:stCondLst>
                            <p:childTnLst>
                              <p:par>
                                <p:cTn id="103" presetID="50" presetClass="path" presetSubtype="0" accel="50000" decel="50000" fill="hold" nodeType="clickEffect">
                                  <p:stCondLst>
                                    <p:cond delay="0"/>
                                  </p:stCondLst>
                                  <p:childTnLst>
                                    <p:animMotion origin="layout" path="M 4.72222E-6 4.82886E-6 L 0.12795 4.82886E-6 C 0.18541 4.82886E-6 0.25607 0.03946 0.25607 0.07184 L 0.25607 0.14461 " pathEditMode="relative" rAng="0" ptsTypes="FfFF">
                                      <p:cBhvr>
                                        <p:cTn id="104" dur="2000" fill="hold"/>
                                        <p:tgtEl>
                                          <p:spTgt spid="2057"/>
                                        </p:tgtEl>
                                        <p:attrNameLst>
                                          <p:attrName>ppt_x</p:attrName>
                                          <p:attrName>ppt_y</p:attrName>
                                        </p:attrNameLst>
                                      </p:cBhvr>
                                      <p:rCtr x="12795" y="7216"/>
                                    </p:animMotion>
                                  </p:childTnLst>
                                </p:cTn>
                              </p:par>
                              <p:par>
                                <p:cTn id="105" presetID="6" presetClass="emph" presetSubtype="0" fill="hold" nodeType="withEffect">
                                  <p:stCondLst>
                                    <p:cond delay="0"/>
                                  </p:stCondLst>
                                  <p:childTnLst>
                                    <p:animScale>
                                      <p:cBhvr>
                                        <p:cTn id="106" dur="2000" fill="hold"/>
                                        <p:tgtEl>
                                          <p:spTgt spid="2057"/>
                                        </p:tgtEl>
                                      </p:cBhvr>
                                      <p:by x="50000" y="50000"/>
                                    </p:animScale>
                                  </p:childTnLst>
                                </p:cTn>
                              </p:par>
                            </p:childTnLst>
                          </p:cTn>
                        </p:par>
                        <p:par>
                          <p:cTn id="107" fill="hold">
                            <p:stCondLst>
                              <p:cond delay="2000"/>
                            </p:stCondLst>
                            <p:childTnLst>
                              <p:par>
                                <p:cTn id="108" presetID="10" presetClass="exit" presetSubtype="0" fill="hold" grpId="1" nodeType="afterEffect">
                                  <p:stCondLst>
                                    <p:cond delay="0"/>
                                  </p:stCondLst>
                                  <p:childTnLst>
                                    <p:animEffect transition="out" filter="fade">
                                      <p:cBhvr>
                                        <p:cTn id="109" dur="500"/>
                                        <p:tgtEl>
                                          <p:spTgt spid="21"/>
                                        </p:tgtEl>
                                      </p:cBhvr>
                                    </p:animEffect>
                                    <p:set>
                                      <p:cBhvr>
                                        <p:cTn id="110"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19" grpId="0"/>
      <p:bldP spid="19" grpId="1"/>
      <p:bldP spid="20" grpId="0"/>
      <p:bldP spid="20" grpId="1"/>
      <p:bldP spid="21" grpId="0"/>
      <p:bldP spid="21" grpId="1"/>
      <p:bldP spid="22" grpId="0"/>
      <p:bldP spid="2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a:lstStyle/>
          <a:p>
            <a:r>
              <a:rPr lang="en-US" sz="2800" b="1" dirty="0" smtClean="0"/>
              <a:t>SE2 </a:t>
            </a:r>
            <a:r>
              <a:rPr lang="en-US" sz="2800" b="1" dirty="0"/>
              <a:t>Ireland  IT</a:t>
            </a:r>
            <a:endParaRPr lang="en-IE" sz="2800" b="1" dirty="0"/>
          </a:p>
        </p:txBody>
      </p:sp>
      <p:grpSp>
        <p:nvGrpSpPr>
          <p:cNvPr id="13" name="Group 12"/>
          <p:cNvGrpSpPr/>
          <p:nvPr/>
        </p:nvGrpSpPr>
        <p:grpSpPr>
          <a:xfrm>
            <a:off x="2120887" y="1050797"/>
            <a:ext cx="2018276" cy="519824"/>
            <a:chOff x="2035563" y="-4479"/>
            <a:chExt cx="2018276" cy="408134"/>
          </a:xfrm>
        </p:grpSpPr>
        <p:sp>
          <p:nvSpPr>
            <p:cNvPr id="14" name="Rectangle 13"/>
            <p:cNvSpPr/>
            <p:nvPr/>
          </p:nvSpPr>
          <p:spPr>
            <a:xfrm>
              <a:off x="2035563" y="-4479"/>
              <a:ext cx="2018276" cy="403655"/>
            </a:xfrm>
            <a:prstGeom prst="rect">
              <a:avLst/>
            </a:prstGeom>
            <a:solidFill>
              <a:srgbClr val="1E4F6D"/>
            </a:solidFill>
            <a:ln>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 name="Rectangle 14"/>
            <p:cNvSpPr/>
            <p:nvPr/>
          </p:nvSpPr>
          <p:spPr>
            <a:xfrm>
              <a:off x="2035563" y="0"/>
              <a:ext cx="2018276" cy="403655"/>
            </a:xfrm>
            <a:prstGeom prst="rect">
              <a:avLst/>
            </a:prstGeom>
            <a:solidFill>
              <a:srgbClr val="7ACC00"/>
            </a:solidFill>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8260" tIns="48260" rIns="48260" bIns="48260" numCol="1" spcCol="1270" anchor="ctr" anchorCtr="0">
              <a:noAutofit/>
            </a:bodyPr>
            <a:lstStyle/>
            <a:p>
              <a:pPr algn="ctr" defTabSz="844466">
                <a:lnSpc>
                  <a:spcPct val="90000"/>
                </a:lnSpc>
                <a:spcBef>
                  <a:spcPct val="0"/>
                </a:spcBef>
                <a:spcAft>
                  <a:spcPct val="35000"/>
                </a:spcAft>
              </a:pPr>
              <a:r>
                <a:rPr lang="en-US" sz="1400" b="1" kern="0" dirty="0">
                  <a:solidFill>
                    <a:schemeClr val="tx1"/>
                  </a:solidFill>
                  <a:latin typeface="Arial" panose="020B0604020202020204" pitchFamily="34" charset="0"/>
                  <a:cs typeface="Arial" panose="020B0604020202020204" pitchFamily="34" charset="0"/>
                </a:rPr>
                <a:t>Data</a:t>
              </a:r>
              <a:r>
                <a:rPr lang="en-US" sz="1500" dirty="0"/>
                <a:t> </a:t>
              </a:r>
              <a:r>
                <a:rPr lang="en-US" sz="1400" b="1" kern="0" dirty="0">
                  <a:solidFill>
                    <a:schemeClr val="tx1"/>
                  </a:solidFill>
                  <a:latin typeface="Arial" panose="020B0604020202020204" pitchFamily="34" charset="0"/>
                  <a:cs typeface="Arial" panose="020B0604020202020204" pitchFamily="34" charset="0"/>
                </a:rPr>
                <a:t>Integration</a:t>
              </a:r>
            </a:p>
          </p:txBody>
        </p:sp>
      </p:grpSp>
      <p:sp>
        <p:nvSpPr>
          <p:cNvPr id="16" name="Rectangle 15"/>
          <p:cNvSpPr/>
          <p:nvPr/>
        </p:nvSpPr>
        <p:spPr>
          <a:xfrm>
            <a:off x="2174674" y="1608184"/>
            <a:ext cx="1910702" cy="1634803"/>
          </a:xfrm>
          <a:prstGeom prst="rect">
            <a:avLst/>
          </a:prstGeom>
          <a:blipFill>
            <a:blip r:embed="rId3">
              <a:extLst>
                <a:ext uri="{28A0092B-C50C-407E-A947-70E740481C1C}">
                  <a14:useLocalDpi xmlns:a14="http://schemas.microsoft.com/office/drawing/2010/main" val="0"/>
                </a:ext>
              </a:extLst>
            </a:blip>
            <a:srcRect/>
            <a:stretch>
              <a:fillRect l="-14000" r="-14000"/>
            </a:stretch>
          </a:blipFill>
          <a:ln>
            <a:solidFill>
              <a:srgbClr val="7ACC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nvGrpSpPr>
          <p:cNvPr id="17" name="Group 16"/>
          <p:cNvGrpSpPr/>
          <p:nvPr/>
        </p:nvGrpSpPr>
        <p:grpSpPr>
          <a:xfrm>
            <a:off x="2174678" y="3131589"/>
            <a:ext cx="1964489" cy="2008414"/>
            <a:chOff x="2136477" y="2159555"/>
            <a:chExt cx="1964489" cy="2008414"/>
          </a:xfrm>
        </p:grpSpPr>
        <p:sp>
          <p:nvSpPr>
            <p:cNvPr id="18" name="Rectangle 17"/>
            <p:cNvSpPr/>
            <p:nvPr/>
          </p:nvSpPr>
          <p:spPr>
            <a:xfrm>
              <a:off x="2136477" y="2159555"/>
              <a:ext cx="1910702" cy="187699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9" name="Rectangle 18"/>
            <p:cNvSpPr/>
            <p:nvPr/>
          </p:nvSpPr>
          <p:spPr>
            <a:xfrm>
              <a:off x="2190264" y="2290972"/>
              <a:ext cx="1910702" cy="187699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0800" tIns="50800" rIns="50800" bIns="50800" numCol="1" spcCol="1270" anchor="t" anchorCtr="0">
              <a:noAutofit/>
            </a:bodyPr>
            <a:lstStyle/>
            <a:p>
              <a:pPr defTabSz="888912">
                <a:lnSpc>
                  <a:spcPct val="90000"/>
                </a:lnSpc>
                <a:spcBef>
                  <a:spcPct val="0"/>
                </a:spcBef>
                <a:spcAft>
                  <a:spcPct val="35000"/>
                </a:spcAft>
              </a:pPr>
              <a:r>
                <a:rPr lang="en-US" sz="2000" dirty="0"/>
                <a:t>Big Microsoft SQL Server operation</a:t>
              </a:r>
            </a:p>
            <a:p>
              <a:pPr defTabSz="888912">
                <a:lnSpc>
                  <a:spcPct val="90000"/>
                </a:lnSpc>
                <a:spcBef>
                  <a:spcPct val="0"/>
                </a:spcBef>
                <a:spcAft>
                  <a:spcPct val="35000"/>
                </a:spcAft>
              </a:pPr>
              <a:r>
                <a:rPr lang="en-US" sz="2000" dirty="0"/>
                <a:t>SSIS</a:t>
              </a:r>
            </a:p>
          </p:txBody>
        </p:sp>
      </p:grpSp>
      <p:sp>
        <p:nvSpPr>
          <p:cNvPr id="24" name="Rectangle 23"/>
          <p:cNvSpPr/>
          <p:nvPr/>
        </p:nvSpPr>
        <p:spPr>
          <a:xfrm>
            <a:off x="3616651" y="1633256"/>
            <a:ext cx="1910702" cy="187699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9" name="Rectangle 28"/>
          <p:cNvSpPr/>
          <p:nvPr/>
        </p:nvSpPr>
        <p:spPr>
          <a:xfrm>
            <a:off x="4947391" y="1636608"/>
            <a:ext cx="1910702" cy="1634803"/>
          </a:xfrm>
          <a:prstGeom prst="rect">
            <a:avLst/>
          </a:prstGeom>
          <a:blipFill>
            <a:blip r:embed="rId4" cstate="print">
              <a:extLst>
                <a:ext uri="{28A0092B-C50C-407E-A947-70E740481C1C}">
                  <a14:useLocalDpi xmlns:a14="http://schemas.microsoft.com/office/drawing/2010/main" val="0"/>
                </a:ext>
              </a:extLst>
            </a:blip>
            <a:srcRect/>
            <a:stretch>
              <a:fillRect l="-15000" r="-15000"/>
            </a:stretch>
          </a:blipFill>
          <a:ln>
            <a:solidFill>
              <a:srgbClr val="7ACC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1" name="Rectangle 30"/>
          <p:cNvSpPr/>
          <p:nvPr/>
        </p:nvSpPr>
        <p:spPr>
          <a:xfrm>
            <a:off x="4947389" y="1056503"/>
            <a:ext cx="1910703" cy="514119"/>
          </a:xfrm>
          <a:prstGeom prst="rect">
            <a:avLst/>
          </a:prstGeom>
          <a:solidFill>
            <a:srgbClr val="7ACC00"/>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3" name="TextBox 32"/>
          <p:cNvSpPr txBox="1"/>
          <p:nvPr/>
        </p:nvSpPr>
        <p:spPr>
          <a:xfrm>
            <a:off x="4947393" y="3263007"/>
            <a:ext cx="2273497" cy="1597360"/>
          </a:xfrm>
          <a:prstGeom prst="rect">
            <a:avLst/>
          </a:prstGeom>
          <a:noFill/>
        </p:spPr>
        <p:txBody>
          <a:bodyPr wrap="square" lIns="91432" tIns="45716" rIns="91432" bIns="45716" rtlCol="0">
            <a:spAutoFit/>
          </a:bodyPr>
          <a:lstStyle/>
          <a:p>
            <a:pPr marL="171434" lvl="1" indent="-171434" defTabSz="844466">
              <a:lnSpc>
                <a:spcPct val="90000"/>
              </a:lnSpc>
              <a:spcBef>
                <a:spcPct val="0"/>
              </a:spcBef>
              <a:spcAft>
                <a:spcPct val="15000"/>
              </a:spcAft>
              <a:buChar char="••"/>
            </a:pPr>
            <a:r>
              <a:rPr lang="en-US" sz="1900" dirty="0"/>
              <a:t>.NET/VB/C#</a:t>
            </a:r>
          </a:p>
          <a:p>
            <a:pPr marL="171434" lvl="1" indent="-171434" defTabSz="844466">
              <a:lnSpc>
                <a:spcPct val="90000"/>
              </a:lnSpc>
              <a:spcBef>
                <a:spcPct val="0"/>
              </a:spcBef>
              <a:spcAft>
                <a:spcPct val="15000"/>
              </a:spcAft>
              <a:buChar char="••"/>
            </a:pPr>
            <a:r>
              <a:rPr lang="en-US" sz="1900" dirty="0"/>
              <a:t>Java Script</a:t>
            </a:r>
          </a:p>
          <a:p>
            <a:pPr marL="171434" lvl="1" indent="-171434" defTabSz="844466">
              <a:lnSpc>
                <a:spcPct val="90000"/>
              </a:lnSpc>
              <a:spcBef>
                <a:spcPct val="0"/>
              </a:spcBef>
              <a:spcAft>
                <a:spcPct val="15000"/>
              </a:spcAft>
              <a:buChar char="••"/>
            </a:pPr>
            <a:r>
              <a:rPr lang="en-US" sz="1900" dirty="0"/>
              <a:t>JQuery/Angular</a:t>
            </a:r>
          </a:p>
          <a:p>
            <a:pPr marL="171434" lvl="1" indent="-171434" defTabSz="844466">
              <a:lnSpc>
                <a:spcPct val="90000"/>
              </a:lnSpc>
              <a:spcBef>
                <a:spcPct val="0"/>
              </a:spcBef>
              <a:spcAft>
                <a:spcPct val="15000"/>
              </a:spcAft>
              <a:buChar char="••"/>
            </a:pPr>
            <a:r>
              <a:rPr lang="en-US" sz="1900" dirty="0"/>
              <a:t>HTML 5, CSS3</a:t>
            </a:r>
          </a:p>
          <a:p>
            <a:endParaRPr lang="en-IE" dirty="0"/>
          </a:p>
        </p:txBody>
      </p:sp>
      <p:sp>
        <p:nvSpPr>
          <p:cNvPr id="34" name="TextBox 33"/>
          <p:cNvSpPr txBox="1"/>
          <p:nvPr/>
        </p:nvSpPr>
        <p:spPr>
          <a:xfrm>
            <a:off x="5043748" y="1174199"/>
            <a:ext cx="1814347" cy="323165"/>
          </a:xfrm>
          <a:prstGeom prst="rect">
            <a:avLst/>
          </a:prstGeom>
          <a:noFill/>
        </p:spPr>
        <p:txBody>
          <a:bodyPr wrap="square" lIns="91432" tIns="45716" rIns="91432" bIns="45716" rtlCol="0">
            <a:spAutoFit/>
          </a:bodyPr>
          <a:lstStyle/>
          <a:p>
            <a:pPr algn="ctr"/>
            <a:r>
              <a:rPr lang="en-IE" sz="1400" b="1" kern="0" dirty="0">
                <a:latin typeface="Arial" panose="020B0604020202020204" pitchFamily="34" charset="0"/>
                <a:cs typeface="Arial" panose="020B0604020202020204" pitchFamily="34" charset="0"/>
              </a:rPr>
              <a:t>Web</a:t>
            </a:r>
            <a:r>
              <a:rPr lang="en-IE" sz="1500" dirty="0"/>
              <a:t> </a:t>
            </a:r>
            <a:r>
              <a:rPr lang="en-IE" sz="1400" b="1" kern="0" dirty="0">
                <a:latin typeface="Arial" panose="020B0604020202020204" pitchFamily="34" charset="0"/>
                <a:cs typeface="Arial" panose="020B0604020202020204" pitchFamily="34" charset="0"/>
              </a:rPr>
              <a:t>Development</a:t>
            </a:r>
          </a:p>
        </p:txBody>
      </p:sp>
    </p:spTree>
    <p:extLst>
      <p:ext uri="{BB962C8B-B14F-4D97-AF65-F5344CB8AC3E}">
        <p14:creationId xmlns:p14="http://schemas.microsoft.com/office/powerpoint/2010/main" val="593293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r>
              <a:rPr lang="en-US" dirty="0"/>
              <a:t>Culture and Events</a:t>
            </a:r>
            <a:br>
              <a:rPr lang="en-US" dirty="0"/>
            </a:br>
            <a:endParaRPr lang="en-IE" dirty="0"/>
          </a:p>
        </p:txBody>
      </p:sp>
    </p:spTree>
    <p:extLst>
      <p:ext uri="{BB962C8B-B14F-4D97-AF65-F5344CB8AC3E}">
        <p14:creationId xmlns:p14="http://schemas.microsoft.com/office/powerpoint/2010/main" val="14550208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Z:\Sports &amp; Social\2016\River Cruise\photos\print\DSC_8517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33" y="916651"/>
            <a:ext cx="3318581" cy="23685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5402" y="2476431"/>
            <a:ext cx="3041841" cy="2029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Title 2"/>
          <p:cNvSpPr>
            <a:spLocks noGrp="1"/>
          </p:cNvSpPr>
          <p:nvPr>
            <p:ph type="title"/>
          </p:nvPr>
        </p:nvSpPr>
        <p:spPr/>
        <p:txBody>
          <a:bodyPr/>
          <a:lstStyle/>
          <a:p>
            <a:r>
              <a:rPr lang="en-US" sz="2800" b="1" dirty="0" smtClean="0"/>
              <a:t>Sports and Social Events</a:t>
            </a:r>
            <a:endParaRPr lang="en-US" sz="2800" b="1" dirty="0"/>
          </a:p>
        </p:txBody>
      </p:sp>
      <p:pic>
        <p:nvPicPr>
          <p:cNvPr id="3075" name="Picture 3" descr="Z:\Sports &amp; Social\2016\Christmas Party\2016_1202_se2_xmas_party\photos\DSC_217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7243" y="2728497"/>
            <a:ext cx="2879148" cy="1924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076" name="Picture 4" descr="Z:\Sports &amp; Social\2016\Christmas Party\2016_1202_se2_xmas_party\photos\DSC_2278.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030" y="3071397"/>
            <a:ext cx="2603915" cy="1740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078" name="Picture 6" descr="Z:\Sports &amp; Social\2016\Karting\photos\se2 karting 2016 (2) - Brendan No.1_small.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2581" y="750086"/>
            <a:ext cx="2907485" cy="17041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079" name="Picture 7" descr="Z:\Sports &amp; Social\2016\Kayaking\Photos\Jonathan\2016_0823_182304_005.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2029" y="656919"/>
            <a:ext cx="2566987" cy="19252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3999655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924" y="283511"/>
            <a:ext cx="7350293" cy="499099"/>
          </a:xfrm>
        </p:spPr>
        <p:txBody>
          <a:bodyPr/>
          <a:lstStyle/>
          <a:p>
            <a:r>
              <a:rPr lang="en-IE" sz="2800" b="1" dirty="0" smtClean="0"/>
              <a:t>Corporate Social Responsibility</a:t>
            </a:r>
            <a:endParaRPr lang="en-IE" sz="2800" b="1" dirty="0"/>
          </a:p>
        </p:txBody>
      </p:sp>
      <p:sp>
        <p:nvSpPr>
          <p:cNvPr id="4" name="Slide Number Placeholder 3"/>
          <p:cNvSpPr>
            <a:spLocks noGrp="1"/>
          </p:cNvSpPr>
          <p:nvPr>
            <p:ph type="sldNum" sz="quarter" idx="12"/>
          </p:nvPr>
        </p:nvSpPr>
        <p:spPr>
          <a:xfrm>
            <a:off x="7822229" y="4885411"/>
            <a:ext cx="872228" cy="160019"/>
          </a:xfrm>
        </p:spPr>
        <p:txBody>
          <a:bodyPr/>
          <a:lstStyle/>
          <a:p>
            <a:fld id="{AF88E988-FB04-AB4E-BE5A-59F242AF7F7A}" type="slidenum">
              <a:rPr lang="en-US" smtClean="0">
                <a:solidFill>
                  <a:srgbClr val="A5A5A5"/>
                </a:solidFill>
              </a:rPr>
              <a:pPr/>
              <a:t>27</a:t>
            </a:fld>
            <a:endParaRPr lang="en-US" dirty="0">
              <a:solidFill>
                <a:srgbClr val="A5A5A5"/>
              </a:solidFill>
            </a:endParaRPr>
          </a:p>
        </p:txBody>
      </p:sp>
      <p:sp>
        <p:nvSpPr>
          <p:cNvPr id="7" name="TextBox 6"/>
          <p:cNvSpPr txBox="1"/>
          <p:nvPr/>
        </p:nvSpPr>
        <p:spPr>
          <a:xfrm>
            <a:off x="371924" y="1095373"/>
            <a:ext cx="8401050" cy="2308324"/>
          </a:xfrm>
          <a:prstGeom prst="rect">
            <a:avLst/>
          </a:prstGeom>
          <a:noFill/>
        </p:spPr>
        <p:txBody>
          <a:bodyPr wrap="square" rtlCol="0">
            <a:spAutoFit/>
          </a:bodyPr>
          <a:lstStyle/>
          <a:p>
            <a:r>
              <a:rPr lang="en-IE" dirty="0" smtClean="0">
                <a:solidFill>
                  <a:srgbClr val="000000"/>
                </a:solidFill>
              </a:rPr>
              <a:t>SE2 has sponsored the following events:</a:t>
            </a:r>
            <a:endParaRPr lang="en-IE" dirty="0">
              <a:solidFill>
                <a:srgbClr val="000000"/>
              </a:solidFill>
            </a:endParaRPr>
          </a:p>
          <a:p>
            <a:endParaRPr lang="en-IE" dirty="0" smtClean="0">
              <a:solidFill>
                <a:srgbClr val="000000"/>
              </a:solidFill>
            </a:endParaRPr>
          </a:p>
          <a:p>
            <a:endParaRPr lang="en-IE" dirty="0" smtClean="0">
              <a:solidFill>
                <a:srgbClr val="000000"/>
              </a:solidFill>
            </a:endParaRPr>
          </a:p>
          <a:p>
            <a:endParaRPr lang="en-IE" dirty="0">
              <a:solidFill>
                <a:srgbClr val="000000"/>
              </a:solidFill>
            </a:endParaRPr>
          </a:p>
          <a:p>
            <a:endParaRPr lang="en-IE" dirty="0" smtClean="0">
              <a:solidFill>
                <a:srgbClr val="000000"/>
              </a:solidFill>
            </a:endParaRPr>
          </a:p>
          <a:p>
            <a:endParaRPr lang="en-IE" dirty="0">
              <a:solidFill>
                <a:srgbClr val="000000"/>
              </a:solidFill>
            </a:endParaRPr>
          </a:p>
          <a:p>
            <a:endParaRPr lang="en-IE" dirty="0" smtClean="0">
              <a:solidFill>
                <a:srgbClr val="000000"/>
              </a:solidFill>
            </a:endParaRPr>
          </a:p>
          <a:p>
            <a:r>
              <a:rPr lang="en-IE" dirty="0" smtClean="0">
                <a:solidFill>
                  <a:srgbClr val="000000"/>
                </a:solidFill>
              </a:rPr>
              <a:t>We also donate thousands of euro each year to local and national charities:</a:t>
            </a:r>
          </a:p>
        </p:txBody>
      </p:sp>
      <p:pic>
        <p:nvPicPr>
          <p:cNvPr id="8" name="Picture 7" descr="Image result for focus ireland logo"/>
          <p:cNvPicPr/>
          <p:nvPr/>
        </p:nvPicPr>
        <p:blipFill>
          <a:blip r:embed="rId3">
            <a:extLst>
              <a:ext uri="{28A0092B-C50C-407E-A947-70E740481C1C}">
                <a14:useLocalDpi xmlns:a14="http://schemas.microsoft.com/office/drawing/2010/main" val="0"/>
              </a:ext>
            </a:extLst>
          </a:blip>
          <a:srcRect/>
          <a:stretch>
            <a:fillRect/>
          </a:stretch>
        </p:blipFill>
        <p:spPr bwMode="auto">
          <a:xfrm>
            <a:off x="6965175" y="3351362"/>
            <a:ext cx="1312049" cy="1408070"/>
          </a:xfrm>
          <a:prstGeom prst="rect">
            <a:avLst/>
          </a:prstGeom>
          <a:noFill/>
          <a:ln>
            <a:noFill/>
          </a:ln>
        </p:spPr>
      </p:pic>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2509616" y="3428542"/>
            <a:ext cx="1404937" cy="1253709"/>
          </a:xfrm>
          <a:prstGeom prst="rect">
            <a:avLst/>
          </a:prstGeom>
        </p:spPr>
      </p:pic>
      <p:pic>
        <p:nvPicPr>
          <p:cNvPr id="10" name="Picture 9" descr="Image result for Daffodil day Irish Cancer society logo"/>
          <p:cNvPicPr/>
          <p:nvPr/>
        </p:nvPicPr>
        <p:blipFill>
          <a:blip r:embed="rId5" cstate="print">
            <a:extLst>
              <a:ext uri="{28A0092B-C50C-407E-A947-70E740481C1C}">
                <a14:useLocalDpi xmlns:a14="http://schemas.microsoft.com/office/drawing/2010/main" val="0"/>
              </a:ext>
            </a:extLst>
          </a:blip>
          <a:srcRect l="8470" t="18246" r="7204" b="16696"/>
          <a:stretch>
            <a:fillRect/>
          </a:stretch>
        </p:blipFill>
        <p:spPr bwMode="auto">
          <a:xfrm>
            <a:off x="4582280" y="3651883"/>
            <a:ext cx="1954493" cy="1107549"/>
          </a:xfrm>
          <a:prstGeom prst="rect">
            <a:avLst/>
          </a:prstGeom>
          <a:noFill/>
          <a:ln>
            <a:noFill/>
          </a:ln>
        </p:spPr>
      </p:pic>
      <p:pic>
        <p:nvPicPr>
          <p:cNvPr id="11" name="Picture 10" descr="Image result for waterford hospice logo"/>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1872" y="3351362"/>
            <a:ext cx="1000125" cy="1285875"/>
          </a:xfrm>
          <a:prstGeom prst="rect">
            <a:avLst/>
          </a:prstGeom>
          <a:noFill/>
          <a:ln>
            <a:noFill/>
          </a:ln>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7907" y="1585680"/>
            <a:ext cx="2290274" cy="1062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4890" y="398529"/>
            <a:ext cx="1717339" cy="1662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32663" y="2116858"/>
            <a:ext cx="1361794" cy="933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924" y="1599748"/>
            <a:ext cx="2973512" cy="1200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98407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t>SE2 Hackathon</a:t>
            </a:r>
            <a:endParaRPr lang="en-US" sz="2800" b="1" dirty="0"/>
          </a:p>
        </p:txBody>
      </p:sp>
      <p:sp>
        <p:nvSpPr>
          <p:cNvPr id="4" name="Slide Number Placeholder 3"/>
          <p:cNvSpPr>
            <a:spLocks noGrp="1"/>
          </p:cNvSpPr>
          <p:nvPr>
            <p:ph type="sldNum" sz="quarter" idx="12"/>
          </p:nvPr>
        </p:nvSpPr>
        <p:spPr/>
        <p:txBody>
          <a:bodyPr/>
          <a:lstStyle/>
          <a:p>
            <a:fld id="{AF88E988-FB04-AB4E-BE5A-59F242AF7F7A}" type="slidenum">
              <a:rPr lang="en-US" smtClean="0">
                <a:solidFill>
                  <a:srgbClr val="A5A5A5"/>
                </a:solidFill>
              </a:rPr>
              <a:pPr/>
              <a:t>28</a:t>
            </a:fld>
            <a:endParaRPr lang="en-US" dirty="0">
              <a:solidFill>
                <a:srgbClr val="A5A5A5"/>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457" y="864434"/>
            <a:ext cx="4435426" cy="295184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722981">
            <a:off x="6185749" y="818097"/>
            <a:ext cx="2829209" cy="1534912"/>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9396" r="10007"/>
          <a:stretch/>
        </p:blipFill>
        <p:spPr>
          <a:xfrm>
            <a:off x="2683646" y="3287387"/>
            <a:ext cx="1794891" cy="1482021"/>
          </a:xfrm>
          <a:prstGeom prst="rect">
            <a:avLst/>
          </a:prstGeom>
          <a:ln w="57150" cap="sq">
            <a:solidFill>
              <a:schemeClr val="bg1"/>
            </a:solidFill>
            <a:bevel/>
          </a:ln>
          <a:effectLst>
            <a:outerShdw blurRad="50800" dist="38100" dir="2700000" algn="tl" rotWithShape="0">
              <a:prstClr val="black">
                <a:alpha val="40000"/>
              </a:prstClr>
            </a:outerShdw>
          </a:effectLst>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14643" t="18352" r="7949"/>
          <a:stretch/>
        </p:blipFill>
        <p:spPr>
          <a:xfrm>
            <a:off x="4909812" y="2114893"/>
            <a:ext cx="3782126" cy="2654519"/>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l="9108" t="2852" r="15767"/>
          <a:stretch/>
        </p:blipFill>
        <p:spPr>
          <a:xfrm>
            <a:off x="4551881" y="899354"/>
            <a:ext cx="1594923" cy="1372395"/>
          </a:xfrm>
          <a:prstGeom prst="rect">
            <a:avLst/>
          </a:prstGeom>
          <a:ln w="76200" cap="sq">
            <a:solidFill>
              <a:schemeClr val="bg1"/>
            </a:solidFill>
          </a:ln>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6343" y="3345887"/>
            <a:ext cx="1911042" cy="1423521"/>
          </a:xfrm>
          <a:prstGeom prst="rect">
            <a:avLst/>
          </a:prstGeom>
          <a:ln w="76200">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563965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F88E988-FB04-AB4E-BE5A-59F242AF7F7A}" type="slidenum">
              <a:rPr lang="en-US" smtClean="0">
                <a:solidFill>
                  <a:srgbClr val="A5A5A5"/>
                </a:solidFill>
              </a:rPr>
              <a:pPr/>
              <a:t>29</a:t>
            </a:fld>
            <a:endParaRPr lang="en-US" dirty="0">
              <a:solidFill>
                <a:srgbClr val="A5A5A5"/>
              </a:solidFill>
            </a:endParaRPr>
          </a:p>
        </p:txBody>
      </p:sp>
      <p:sp>
        <p:nvSpPr>
          <p:cNvPr id="6" name="TextBox 5"/>
          <p:cNvSpPr txBox="1"/>
          <p:nvPr/>
        </p:nvSpPr>
        <p:spPr>
          <a:xfrm>
            <a:off x="487403" y="845642"/>
            <a:ext cx="8276776" cy="6032421"/>
          </a:xfrm>
          <a:prstGeom prst="rect">
            <a:avLst/>
          </a:prstGeom>
          <a:noFill/>
        </p:spPr>
        <p:txBody>
          <a:bodyPr wrap="square" rtlCol="0">
            <a:spAutoFit/>
          </a:bodyPr>
          <a:lstStyle/>
          <a:p>
            <a:r>
              <a:rPr lang="en-IE" sz="2000" dirty="0" smtClean="0"/>
              <a:t>We encourage personal and professional development through</a:t>
            </a:r>
            <a:r>
              <a:rPr lang="en-IE" dirty="0" smtClean="0"/>
              <a:t>:</a:t>
            </a:r>
          </a:p>
          <a:p>
            <a:endParaRPr lang="en-IE" sz="2000" dirty="0"/>
          </a:p>
          <a:p>
            <a:pPr marL="1200060" lvl="2" indent="-285750">
              <a:buFont typeface="Arial" panose="020B0604020202020204" pitchFamily="34" charset="0"/>
              <a:buChar char="•"/>
            </a:pPr>
            <a:r>
              <a:rPr lang="en-IE" sz="2000" dirty="0" smtClean="0"/>
              <a:t>Lunch and Learns</a:t>
            </a:r>
          </a:p>
          <a:p>
            <a:pPr marL="1200060" lvl="2" indent="-285750">
              <a:buFont typeface="Arial" panose="020B0604020202020204" pitchFamily="34" charset="0"/>
              <a:buChar char="•"/>
            </a:pPr>
            <a:endParaRPr lang="en-IE" sz="2000" dirty="0"/>
          </a:p>
          <a:p>
            <a:pPr marL="1200060" lvl="2" indent="-285750">
              <a:buFont typeface="Arial" panose="020B0604020202020204" pitchFamily="34" charset="0"/>
              <a:buChar char="•"/>
            </a:pPr>
            <a:r>
              <a:rPr lang="en-IE" sz="2000" dirty="0" smtClean="0"/>
              <a:t>Six Sigma </a:t>
            </a:r>
          </a:p>
          <a:p>
            <a:pPr marL="1200060" lvl="2" indent="-285750">
              <a:buFont typeface="Arial" panose="020B0604020202020204" pitchFamily="34" charset="0"/>
              <a:buChar char="•"/>
            </a:pPr>
            <a:endParaRPr lang="en-IE" sz="2000" dirty="0"/>
          </a:p>
          <a:p>
            <a:pPr marL="1200060" lvl="2" indent="-285750">
              <a:buFont typeface="Arial" panose="020B0604020202020204" pitchFamily="34" charset="0"/>
              <a:buChar char="•"/>
            </a:pPr>
            <a:r>
              <a:rPr lang="en-IE" sz="2000" dirty="0" smtClean="0"/>
              <a:t>Agile</a:t>
            </a:r>
          </a:p>
          <a:p>
            <a:pPr marL="1200060" lvl="2" indent="-285750">
              <a:buFont typeface="Arial" panose="020B0604020202020204" pitchFamily="34" charset="0"/>
              <a:buChar char="•"/>
            </a:pPr>
            <a:endParaRPr lang="en-IE" sz="2000" dirty="0"/>
          </a:p>
          <a:p>
            <a:pPr marL="1200060" lvl="2" indent="-285750">
              <a:buFont typeface="Arial" panose="020B0604020202020204" pitchFamily="34" charset="0"/>
              <a:buChar char="•"/>
            </a:pPr>
            <a:r>
              <a:rPr lang="en-IE" sz="2000" dirty="0" smtClean="0"/>
              <a:t>LOMA</a:t>
            </a:r>
          </a:p>
          <a:p>
            <a:pPr marL="1200060" lvl="2" indent="-285750">
              <a:buFont typeface="Arial" panose="020B0604020202020204" pitchFamily="34" charset="0"/>
              <a:buChar char="•"/>
            </a:pPr>
            <a:endParaRPr lang="en-IE" sz="2000" dirty="0"/>
          </a:p>
          <a:p>
            <a:pPr marL="1200060" lvl="2" indent="-285750">
              <a:buFont typeface="Arial" panose="020B0604020202020204" pitchFamily="34" charset="0"/>
              <a:buChar char="•"/>
            </a:pPr>
            <a:r>
              <a:rPr lang="en-IE" sz="2000" dirty="0" smtClean="0"/>
              <a:t>Angular JS</a:t>
            </a:r>
          </a:p>
          <a:p>
            <a:pPr marL="1200060" lvl="2" indent="-285750">
              <a:buFont typeface="Arial" panose="020B0604020202020204" pitchFamily="34" charset="0"/>
              <a:buChar char="•"/>
            </a:pPr>
            <a:endParaRPr lang="en-IE" sz="2000" dirty="0"/>
          </a:p>
          <a:p>
            <a:pPr marL="1200060" lvl="2" indent="-285750">
              <a:buFont typeface="Arial" panose="020B0604020202020204" pitchFamily="34" charset="0"/>
              <a:buChar char="•"/>
            </a:pPr>
            <a:r>
              <a:rPr lang="en-IE" sz="2000" dirty="0" smtClean="0"/>
              <a:t>MS Visual Studio</a:t>
            </a:r>
          </a:p>
          <a:p>
            <a:endParaRPr lang="en-IE" dirty="0"/>
          </a:p>
          <a:p>
            <a:endParaRPr lang="en-IE" dirty="0" smtClean="0"/>
          </a:p>
          <a:p>
            <a:endParaRPr lang="en-IE" dirty="0"/>
          </a:p>
          <a:p>
            <a:endParaRPr lang="en-IE" dirty="0" smtClean="0"/>
          </a:p>
          <a:p>
            <a:endParaRPr lang="en-IE" dirty="0"/>
          </a:p>
          <a:p>
            <a:endParaRPr lang="en-IE" dirty="0" smtClean="0"/>
          </a:p>
          <a:p>
            <a:endParaRPr lang="en-IE" dirty="0" smtClean="0"/>
          </a:p>
        </p:txBody>
      </p:sp>
      <p:sp>
        <p:nvSpPr>
          <p:cNvPr id="7" name="Title 6"/>
          <p:cNvSpPr>
            <a:spLocks noGrp="1"/>
          </p:cNvSpPr>
          <p:nvPr>
            <p:ph type="title"/>
          </p:nvPr>
        </p:nvSpPr>
        <p:spPr/>
        <p:txBody>
          <a:bodyPr/>
          <a:lstStyle/>
          <a:p>
            <a:r>
              <a:rPr lang="en-IE" sz="2800" b="1" dirty="0" smtClean="0"/>
              <a:t>Learning and Development Events</a:t>
            </a:r>
            <a:endParaRPr lang="en-IE" sz="2800"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4709" y="1304925"/>
            <a:ext cx="1295015" cy="919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8042" y="1952625"/>
            <a:ext cx="1628775" cy="85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6817" y="2705100"/>
            <a:ext cx="1809012"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44459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6674" y="1022384"/>
            <a:ext cx="7350293" cy="499099"/>
          </a:xfrm>
        </p:spPr>
        <p:txBody>
          <a:bodyPr/>
          <a:lstStyle/>
          <a:p>
            <a:endParaRPr lang="en-IE" dirty="0"/>
          </a:p>
        </p:txBody>
      </p:sp>
      <p:sp>
        <p:nvSpPr>
          <p:cNvPr id="4" name="Text Placeholder 3"/>
          <p:cNvSpPr>
            <a:spLocks noGrp="1"/>
          </p:cNvSpPr>
          <p:nvPr>
            <p:ph type="body" sz="quarter" idx="17"/>
          </p:nvPr>
        </p:nvSpPr>
        <p:spPr/>
        <p:txBody>
          <a:bodyPr/>
          <a:lstStyle/>
          <a:p>
            <a:endParaRPr lang="en-IE" dirty="0"/>
          </a:p>
        </p:txBody>
      </p:sp>
      <p:sp>
        <p:nvSpPr>
          <p:cNvPr id="29" name="TextBox 12"/>
          <p:cNvSpPr txBox="1"/>
          <p:nvPr/>
        </p:nvSpPr>
        <p:spPr>
          <a:xfrm>
            <a:off x="2083423" y="3848947"/>
            <a:ext cx="4623644" cy="623246"/>
          </a:xfrm>
          <a:prstGeom prst="rect">
            <a:avLst/>
          </a:prstGeom>
          <a:noFill/>
        </p:spPr>
        <p:txBody>
          <a:bodyPr wrap="square" lIns="68577" tIns="34289" rIns="68577" bIns="34289" rtlCol="0">
            <a:spAutoFit/>
          </a:bodyPr>
          <a:lstStyle>
            <a:defPPr>
              <a:defRPr lang="en-US"/>
            </a:defPPr>
            <a:lvl1pPr algn="l" defTabSz="457200" rtl="0" fontAlgn="base">
              <a:spcBef>
                <a:spcPct val="0"/>
              </a:spcBef>
              <a:spcAft>
                <a:spcPct val="0"/>
              </a:spcAft>
              <a:defRPr kern="1200">
                <a:solidFill>
                  <a:schemeClr val="tx1"/>
                </a:solidFill>
                <a:latin typeface="Arial" pitchFamily="34" charset="0"/>
                <a:ea typeface="+mn-ea"/>
                <a:cs typeface="Arial" pitchFamily="34" charset="0"/>
              </a:defRPr>
            </a:lvl1pPr>
            <a:lvl2pPr marL="457200" algn="l" defTabSz="457200" rtl="0" fontAlgn="base">
              <a:spcBef>
                <a:spcPct val="0"/>
              </a:spcBef>
              <a:spcAft>
                <a:spcPct val="0"/>
              </a:spcAft>
              <a:defRPr kern="1200">
                <a:solidFill>
                  <a:schemeClr val="tx1"/>
                </a:solidFill>
                <a:latin typeface="Arial" pitchFamily="34" charset="0"/>
                <a:ea typeface="+mn-ea"/>
                <a:cs typeface="Arial" pitchFamily="34" charset="0"/>
              </a:defRPr>
            </a:lvl2pPr>
            <a:lvl3pPr marL="914400" algn="l" defTabSz="457200"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defTabSz="457200"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defTabSz="457200"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lgn="ctr" eaLnBrk="0" hangingPunct="0"/>
            <a:r>
              <a:rPr lang="en-US" dirty="0"/>
              <a:t>Third Party </a:t>
            </a:r>
            <a:r>
              <a:rPr lang="en-US" dirty="0" smtClean="0"/>
              <a:t>Administrator/Business Processing Outsourcer</a:t>
            </a:r>
            <a:endParaRPr lang="en-US" dirty="0"/>
          </a:p>
        </p:txBody>
      </p:sp>
      <p:grpSp>
        <p:nvGrpSpPr>
          <p:cNvPr id="30" name="Group 29"/>
          <p:cNvGrpSpPr/>
          <p:nvPr/>
        </p:nvGrpSpPr>
        <p:grpSpPr>
          <a:xfrm>
            <a:off x="609763" y="1271934"/>
            <a:ext cx="7227950" cy="2165327"/>
            <a:chOff x="976182" y="2016133"/>
            <a:chExt cx="7227932" cy="2258568"/>
          </a:xfrm>
        </p:grpSpPr>
        <p:grpSp>
          <p:nvGrpSpPr>
            <p:cNvPr id="33" name="Group 32"/>
            <p:cNvGrpSpPr/>
            <p:nvPr/>
          </p:nvGrpSpPr>
          <p:grpSpPr>
            <a:xfrm>
              <a:off x="976182" y="2016133"/>
              <a:ext cx="7227932" cy="2258568"/>
              <a:chOff x="943230" y="2040847"/>
              <a:chExt cx="7227932" cy="2258568"/>
            </a:xfrm>
          </p:grpSpPr>
          <p:sp>
            <p:nvSpPr>
              <p:cNvPr id="36" name="Rectangle 35"/>
              <p:cNvSpPr/>
              <p:nvPr/>
            </p:nvSpPr>
            <p:spPr>
              <a:xfrm>
                <a:off x="2073873" y="2040847"/>
                <a:ext cx="2384856" cy="2258568"/>
              </a:xfrm>
              <a:prstGeom prst="rect">
                <a:avLst/>
              </a:prstGeom>
              <a:solidFill>
                <a:srgbClr val="00216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0" hangingPunct="0"/>
                <a:endParaRPr lang="en-US" dirty="0">
                  <a:solidFill>
                    <a:prstClr val="white"/>
                  </a:solidFill>
                </a:endParaRPr>
              </a:p>
            </p:txBody>
          </p:sp>
          <p:sp>
            <p:nvSpPr>
              <p:cNvPr id="37" name="Rectangle 36"/>
              <p:cNvSpPr/>
              <p:nvPr/>
            </p:nvSpPr>
            <p:spPr>
              <a:xfrm>
                <a:off x="4590535" y="2040847"/>
                <a:ext cx="2261286" cy="2258568"/>
              </a:xfrm>
              <a:prstGeom prst="rect">
                <a:avLst/>
              </a:prstGeom>
              <a:solidFill>
                <a:srgbClr val="90909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0" hangingPunct="0"/>
                <a:endParaRPr lang="en-US" dirty="0">
                  <a:solidFill>
                    <a:prstClr val="white"/>
                  </a:solidFill>
                </a:endParaRPr>
              </a:p>
            </p:txBody>
          </p:sp>
          <p:sp>
            <p:nvSpPr>
              <p:cNvPr id="38" name="Flowchart: Delay 37"/>
              <p:cNvSpPr/>
              <p:nvPr/>
            </p:nvSpPr>
            <p:spPr>
              <a:xfrm>
                <a:off x="5909876" y="2040847"/>
                <a:ext cx="2261286" cy="2258568"/>
              </a:xfrm>
              <a:prstGeom prst="flowChartDelay">
                <a:avLst/>
              </a:prstGeom>
              <a:solidFill>
                <a:srgbClr val="90909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0" hangingPunct="0"/>
                <a:r>
                  <a:rPr lang="en-US" sz="1200" b="1" dirty="0">
                    <a:solidFill>
                      <a:prstClr val="white"/>
                    </a:solidFill>
                    <a:latin typeface="Arial" panose="020B0604020202020204" pitchFamily="34" charset="0"/>
                    <a:cs typeface="Arial" panose="020B0604020202020204" pitchFamily="34" charset="0"/>
                  </a:rPr>
                  <a:t>Technology Services</a:t>
                </a:r>
              </a:p>
            </p:txBody>
          </p:sp>
          <p:sp>
            <p:nvSpPr>
              <p:cNvPr id="39" name="Oval 38"/>
              <p:cNvSpPr/>
              <p:nvPr/>
            </p:nvSpPr>
            <p:spPr>
              <a:xfrm>
                <a:off x="3419586" y="2040847"/>
                <a:ext cx="2301592" cy="2258568"/>
              </a:xfrm>
              <a:prstGeom prst="ellipse">
                <a:avLst/>
              </a:prstGeom>
              <a:solidFill>
                <a:srgbClr val="E3722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0" hangingPunct="0"/>
                <a:r>
                  <a:rPr lang="en-US" sz="1200" b="1" dirty="0">
                    <a:solidFill>
                      <a:prstClr val="white"/>
                    </a:solidFill>
                    <a:latin typeface="Arial" panose="020B0604020202020204" pitchFamily="34" charset="0"/>
                    <a:cs typeface="Arial" panose="020B0604020202020204" pitchFamily="34" charset="0"/>
                  </a:rPr>
                  <a:t>Financial Product Administration</a:t>
                </a:r>
              </a:p>
              <a:p>
                <a:pPr algn="ctr" eaLnBrk="0" hangingPunct="0"/>
                <a:r>
                  <a:rPr lang="en-US" sz="1200" b="1" dirty="0">
                    <a:solidFill>
                      <a:prstClr val="white"/>
                    </a:solidFill>
                    <a:latin typeface="Arial" panose="020B0604020202020204" pitchFamily="34" charset="0"/>
                    <a:cs typeface="Arial" panose="020B0604020202020204" pitchFamily="34" charset="0"/>
                  </a:rPr>
                  <a:t>for Life Insurance and Annuity Companies</a:t>
                </a:r>
              </a:p>
            </p:txBody>
          </p:sp>
          <p:sp>
            <p:nvSpPr>
              <p:cNvPr id="40" name="Oval 39"/>
              <p:cNvSpPr/>
              <p:nvPr/>
            </p:nvSpPr>
            <p:spPr>
              <a:xfrm>
                <a:off x="943230" y="2040847"/>
                <a:ext cx="2261286" cy="2258568"/>
              </a:xfrm>
              <a:prstGeom prst="ellipse">
                <a:avLst/>
              </a:prstGeom>
              <a:solidFill>
                <a:srgbClr val="00296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0" hangingPunct="0"/>
                <a:endParaRPr lang="en-US" sz="1200" b="1" dirty="0">
                  <a:solidFill>
                    <a:prstClr val="white"/>
                  </a:solidFill>
                  <a:latin typeface="Arial" panose="020B0604020202020204" pitchFamily="34" charset="0"/>
                  <a:cs typeface="Arial" panose="020B0604020202020204" pitchFamily="34" charset="0"/>
                </a:endParaRPr>
              </a:p>
            </p:txBody>
          </p:sp>
        </p:grpSp>
        <p:pic>
          <p:nvPicPr>
            <p:cNvPr id="34" name="Picture 33"/>
            <p:cNvPicPr>
              <a:picLocks/>
            </p:cNvPicPr>
            <p:nvPr/>
          </p:nvPicPr>
          <p:blipFill rotWithShape="1">
            <a:blip r:embed="rId3" cstate="print">
              <a:extLst>
                <a:ext uri="{28A0092B-C50C-407E-A947-70E740481C1C}">
                  <a14:useLocalDpi xmlns:a14="http://schemas.microsoft.com/office/drawing/2010/main" val="0"/>
                </a:ext>
              </a:extLst>
            </a:blip>
            <a:srcRect l="28914"/>
            <a:stretch/>
          </p:blipFill>
          <p:spPr>
            <a:xfrm>
              <a:off x="1070996" y="2071410"/>
              <a:ext cx="2139696" cy="2139696"/>
            </a:xfrm>
            <a:prstGeom prst="ellipse">
              <a:avLst/>
            </a:prstGeom>
            <a:noFill/>
            <a:ln>
              <a:solidFill>
                <a:srgbClr val="002160"/>
              </a:solidFill>
            </a:ln>
          </p:spPr>
        </p:pic>
        <p:pic>
          <p:nvPicPr>
            <p:cNvPr id="35" name="Picture 34"/>
            <p:cNvPicPr>
              <a:picLocks/>
            </p:cNvPicPr>
            <p:nvPr/>
          </p:nvPicPr>
          <p:blipFill rotWithShape="1">
            <a:blip r:embed="rId4">
              <a:extLst>
                <a:ext uri="{28A0092B-C50C-407E-A947-70E740481C1C}">
                  <a14:useLocalDpi xmlns:a14="http://schemas.microsoft.com/office/drawing/2010/main" val="0"/>
                </a:ext>
              </a:extLst>
            </a:blip>
            <a:srcRect l="6875" t="524" r="18739" b="-524"/>
            <a:stretch/>
          </p:blipFill>
          <p:spPr>
            <a:xfrm>
              <a:off x="5991380" y="2071410"/>
              <a:ext cx="2139696" cy="2139696"/>
            </a:xfrm>
            <a:prstGeom prst="ellipse">
              <a:avLst/>
            </a:prstGeom>
            <a:noFill/>
            <a:ln>
              <a:noFill/>
            </a:ln>
          </p:spPr>
        </p:pic>
      </p:grpSp>
      <p:sp>
        <p:nvSpPr>
          <p:cNvPr id="31" name="TextBox 5"/>
          <p:cNvSpPr txBox="1"/>
          <p:nvPr/>
        </p:nvSpPr>
        <p:spPr>
          <a:xfrm>
            <a:off x="849421" y="3487390"/>
            <a:ext cx="1940269" cy="238525"/>
          </a:xfrm>
          <a:prstGeom prst="rect">
            <a:avLst/>
          </a:prstGeom>
          <a:noFill/>
        </p:spPr>
        <p:txBody>
          <a:bodyPr wrap="none" lIns="68577" tIns="34289" rIns="68577" bIns="34289" rtlCol="0">
            <a:spAutoFit/>
          </a:bodyPr>
          <a:lstStyle>
            <a:defPPr>
              <a:defRPr lang="en-US"/>
            </a:defPPr>
            <a:lvl1pPr algn="l" defTabSz="457200" rtl="0" fontAlgn="base">
              <a:spcBef>
                <a:spcPct val="0"/>
              </a:spcBef>
              <a:spcAft>
                <a:spcPct val="0"/>
              </a:spcAft>
              <a:defRPr kern="1200">
                <a:solidFill>
                  <a:schemeClr val="tx1"/>
                </a:solidFill>
                <a:latin typeface="Arial" pitchFamily="34" charset="0"/>
                <a:ea typeface="+mn-ea"/>
                <a:cs typeface="Arial" pitchFamily="34" charset="0"/>
              </a:defRPr>
            </a:lvl1pPr>
            <a:lvl2pPr marL="457200" algn="l" defTabSz="457200" rtl="0" fontAlgn="base">
              <a:spcBef>
                <a:spcPct val="0"/>
              </a:spcBef>
              <a:spcAft>
                <a:spcPct val="0"/>
              </a:spcAft>
              <a:defRPr kern="1200">
                <a:solidFill>
                  <a:schemeClr val="tx1"/>
                </a:solidFill>
                <a:latin typeface="Arial" pitchFamily="34" charset="0"/>
                <a:ea typeface="+mn-ea"/>
                <a:cs typeface="Arial" pitchFamily="34" charset="0"/>
              </a:defRPr>
            </a:lvl2pPr>
            <a:lvl3pPr marL="914400" algn="l" defTabSz="457200"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defTabSz="457200"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defTabSz="457200"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eaLnBrk="0" hangingPunct="0"/>
            <a:r>
              <a:rPr lang="en-US" sz="1100" b="1" dirty="0"/>
              <a:t>Call &amp; Processing  Centers</a:t>
            </a:r>
          </a:p>
        </p:txBody>
      </p:sp>
      <p:sp>
        <p:nvSpPr>
          <p:cNvPr id="32" name="TextBox 14"/>
          <p:cNvSpPr txBox="1"/>
          <p:nvPr/>
        </p:nvSpPr>
        <p:spPr>
          <a:xfrm>
            <a:off x="5994083" y="3468934"/>
            <a:ext cx="1369600" cy="238525"/>
          </a:xfrm>
          <a:prstGeom prst="rect">
            <a:avLst/>
          </a:prstGeom>
          <a:noFill/>
        </p:spPr>
        <p:txBody>
          <a:bodyPr wrap="none" lIns="68577" tIns="34289" rIns="68577" bIns="34289" rtlCol="0">
            <a:spAutoFit/>
          </a:bodyPr>
          <a:lstStyle>
            <a:defPPr>
              <a:defRPr lang="en-US"/>
            </a:defPPr>
            <a:lvl1pPr defTabSz="457200" eaLnBrk="0" fontAlgn="base" hangingPunct="0">
              <a:spcBef>
                <a:spcPct val="0"/>
              </a:spcBef>
              <a:spcAft>
                <a:spcPct val="0"/>
              </a:spcAft>
              <a:defRPr sz="1100" b="1">
                <a:latin typeface="Arial" pitchFamily="34" charset="0"/>
                <a:cs typeface="Arial" pitchFamily="34" charset="0"/>
              </a:defRPr>
            </a:lvl1pPr>
            <a:lvl2pPr marL="457200" defTabSz="457200" fontAlgn="base">
              <a:spcBef>
                <a:spcPct val="0"/>
              </a:spcBef>
              <a:spcAft>
                <a:spcPct val="0"/>
              </a:spcAft>
              <a:defRPr>
                <a:latin typeface="Arial" pitchFamily="34" charset="0"/>
                <a:cs typeface="Arial" pitchFamily="34" charset="0"/>
              </a:defRPr>
            </a:lvl2pPr>
            <a:lvl3pPr marL="914400" defTabSz="457200" fontAlgn="base">
              <a:spcBef>
                <a:spcPct val="0"/>
              </a:spcBef>
              <a:spcAft>
                <a:spcPct val="0"/>
              </a:spcAft>
              <a:defRPr>
                <a:latin typeface="Arial" pitchFamily="34" charset="0"/>
                <a:cs typeface="Arial" pitchFamily="34" charset="0"/>
              </a:defRPr>
            </a:lvl3pPr>
            <a:lvl4pPr marL="1371600" defTabSz="457200" fontAlgn="base">
              <a:spcBef>
                <a:spcPct val="0"/>
              </a:spcBef>
              <a:spcAft>
                <a:spcPct val="0"/>
              </a:spcAft>
              <a:defRPr>
                <a:latin typeface="Arial" pitchFamily="34" charset="0"/>
                <a:cs typeface="Arial" pitchFamily="34" charset="0"/>
              </a:defRPr>
            </a:lvl4pPr>
            <a:lvl5pPr marL="1828800" defTabSz="457200" fontAlgn="base">
              <a:spcBef>
                <a:spcPct val="0"/>
              </a:spcBef>
              <a:spcAft>
                <a:spcPct val="0"/>
              </a:spcAft>
              <a:defRPr>
                <a:latin typeface="Arial" pitchFamily="34" charset="0"/>
                <a:cs typeface="Arial" pitchFamily="34" charset="0"/>
              </a:defRPr>
            </a:lvl5pPr>
            <a:lvl6pPr marL="2286000" defTabSz="914400">
              <a:defRPr>
                <a:latin typeface="Arial" pitchFamily="34" charset="0"/>
                <a:cs typeface="Arial" pitchFamily="34" charset="0"/>
              </a:defRPr>
            </a:lvl6pPr>
            <a:lvl7pPr marL="2743200" defTabSz="914400">
              <a:defRPr>
                <a:latin typeface="Arial" pitchFamily="34" charset="0"/>
                <a:cs typeface="Arial" pitchFamily="34" charset="0"/>
              </a:defRPr>
            </a:lvl7pPr>
            <a:lvl8pPr marL="3200400" defTabSz="914400">
              <a:defRPr>
                <a:latin typeface="Arial" pitchFamily="34" charset="0"/>
                <a:cs typeface="Arial" pitchFamily="34" charset="0"/>
              </a:defRPr>
            </a:lvl8pPr>
            <a:lvl9pPr marL="3657600" defTabSz="914400">
              <a:defRPr>
                <a:latin typeface="Arial" pitchFamily="34" charset="0"/>
                <a:cs typeface="Arial" pitchFamily="34" charset="0"/>
              </a:defRPr>
            </a:lvl9pPr>
          </a:lstStyle>
          <a:p>
            <a:r>
              <a:rPr lang="en-US" dirty="0"/>
              <a:t>Technical Support</a:t>
            </a:r>
          </a:p>
        </p:txBody>
      </p:sp>
      <p:sp>
        <p:nvSpPr>
          <p:cNvPr id="5" name="Text Placeholder 4"/>
          <p:cNvSpPr>
            <a:spLocks noGrp="1"/>
          </p:cNvSpPr>
          <p:nvPr>
            <p:ph type="body" sz="quarter" idx="15"/>
          </p:nvPr>
        </p:nvSpPr>
        <p:spPr>
          <a:xfrm>
            <a:off x="412794" y="413804"/>
            <a:ext cx="5040091" cy="439827"/>
          </a:xfrm>
        </p:spPr>
        <p:txBody>
          <a:bodyPr/>
          <a:lstStyle/>
          <a:p>
            <a:r>
              <a:rPr lang="en-IE" sz="3200" dirty="0" smtClean="0">
                <a:solidFill>
                  <a:schemeClr val="tx1"/>
                </a:solidFill>
              </a:rPr>
              <a:t>What we do</a:t>
            </a:r>
            <a:endParaRPr lang="en-IE" sz="3200" dirty="0">
              <a:solidFill>
                <a:schemeClr val="tx1"/>
              </a:solidFill>
            </a:endParaRPr>
          </a:p>
        </p:txBody>
      </p:sp>
    </p:spTree>
    <p:extLst>
      <p:ext uri="{BB962C8B-B14F-4D97-AF65-F5344CB8AC3E}">
        <p14:creationId xmlns:p14="http://schemas.microsoft.com/office/powerpoint/2010/main" val="26880165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F88E988-FB04-AB4E-BE5A-59F242AF7F7A}" type="slidenum">
              <a:rPr lang="en-US" smtClean="0">
                <a:solidFill>
                  <a:srgbClr val="A5A5A5"/>
                </a:solidFill>
              </a:rPr>
              <a:pPr/>
              <a:t>30</a:t>
            </a:fld>
            <a:endParaRPr lang="en-US" dirty="0">
              <a:solidFill>
                <a:srgbClr val="A5A5A5"/>
              </a:solidFill>
            </a:endParaRPr>
          </a:p>
        </p:txBody>
      </p:sp>
      <p:sp>
        <p:nvSpPr>
          <p:cNvPr id="6" name="TextBox 5"/>
          <p:cNvSpPr txBox="1"/>
          <p:nvPr/>
        </p:nvSpPr>
        <p:spPr>
          <a:xfrm>
            <a:off x="457200" y="981888"/>
            <a:ext cx="7434751" cy="3785652"/>
          </a:xfrm>
          <a:prstGeom prst="rect">
            <a:avLst/>
          </a:prstGeom>
          <a:noFill/>
        </p:spPr>
        <p:txBody>
          <a:bodyPr wrap="square" rtlCol="0">
            <a:spAutoFit/>
          </a:bodyPr>
          <a:lstStyle/>
          <a:p>
            <a:r>
              <a:rPr lang="en-IE" sz="2000" dirty="0" smtClean="0"/>
              <a:t>We work with Skillnet to source:</a:t>
            </a:r>
            <a:endParaRPr lang="en-IE" sz="2000" dirty="0"/>
          </a:p>
          <a:p>
            <a:endParaRPr lang="en-IE" sz="2000" dirty="0" smtClean="0"/>
          </a:p>
          <a:p>
            <a:pPr marL="342900" indent="-342900">
              <a:buFont typeface="Arial" panose="020B0604020202020204" pitchFamily="34" charset="0"/>
              <a:buChar char="•"/>
            </a:pPr>
            <a:r>
              <a:rPr lang="en-IE" sz="2000" dirty="0" smtClean="0"/>
              <a:t>Advanced SQL</a:t>
            </a:r>
          </a:p>
          <a:p>
            <a:endParaRPr lang="en-IE" sz="2000" dirty="0" smtClean="0"/>
          </a:p>
          <a:p>
            <a:pPr marL="285750" indent="-285750">
              <a:buFont typeface="Arial" panose="020B0604020202020204" pitchFamily="34" charset="0"/>
              <a:buChar char="•"/>
            </a:pPr>
            <a:r>
              <a:rPr lang="en-IE" sz="2000" dirty="0" smtClean="0"/>
              <a:t>Practical Project Management</a:t>
            </a:r>
          </a:p>
          <a:p>
            <a:endParaRPr lang="en-IE" sz="2000" dirty="0" smtClean="0"/>
          </a:p>
          <a:p>
            <a:pPr marL="285750" indent="-285750">
              <a:buFont typeface="Arial" panose="020B0604020202020204" pitchFamily="34" charset="0"/>
              <a:buChar char="•"/>
            </a:pPr>
            <a:r>
              <a:rPr lang="en-IE" sz="2000" dirty="0" smtClean="0"/>
              <a:t>PMP</a:t>
            </a:r>
          </a:p>
          <a:p>
            <a:endParaRPr lang="en-IE" sz="2000" dirty="0" smtClean="0"/>
          </a:p>
          <a:p>
            <a:pPr marL="285750" indent="-285750">
              <a:buFont typeface="Arial" panose="020B0604020202020204" pitchFamily="34" charset="0"/>
              <a:buChar char="•"/>
            </a:pPr>
            <a:r>
              <a:rPr lang="en-IE" sz="2000" dirty="0" smtClean="0"/>
              <a:t>Certified Scrum Master</a:t>
            </a:r>
          </a:p>
          <a:p>
            <a:pPr marL="285750" indent="-285750">
              <a:buFont typeface="Arial" panose="020B0604020202020204" pitchFamily="34" charset="0"/>
              <a:buChar char="•"/>
            </a:pPr>
            <a:endParaRPr lang="en-IE" sz="2000" dirty="0" smtClean="0"/>
          </a:p>
          <a:p>
            <a:endParaRPr lang="en-IE" sz="2000" dirty="0"/>
          </a:p>
          <a:p>
            <a:endParaRPr lang="en-IE" sz="2000" dirty="0"/>
          </a:p>
        </p:txBody>
      </p:sp>
      <p:sp>
        <p:nvSpPr>
          <p:cNvPr id="7" name="Title 6"/>
          <p:cNvSpPr>
            <a:spLocks noGrp="1"/>
          </p:cNvSpPr>
          <p:nvPr>
            <p:ph type="title"/>
          </p:nvPr>
        </p:nvSpPr>
        <p:spPr/>
        <p:txBody>
          <a:bodyPr/>
          <a:lstStyle/>
          <a:p>
            <a:r>
              <a:rPr lang="en-IE" sz="2800" b="1" dirty="0"/>
              <a:t>Industry Certifications </a:t>
            </a:r>
            <a:endParaRPr lang="en-IE" sz="2400"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488" y="3729315"/>
            <a:ext cx="503872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6089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sz="2800" b="1" dirty="0" smtClean="0"/>
              <a:t>Further Education with WIT</a:t>
            </a:r>
            <a:endParaRPr lang="en-IE" sz="2800" b="1" dirty="0"/>
          </a:p>
        </p:txBody>
      </p:sp>
      <p:sp>
        <p:nvSpPr>
          <p:cNvPr id="4" name="Slide Number Placeholder 3"/>
          <p:cNvSpPr>
            <a:spLocks noGrp="1"/>
          </p:cNvSpPr>
          <p:nvPr>
            <p:ph type="sldNum" sz="quarter" idx="12"/>
          </p:nvPr>
        </p:nvSpPr>
        <p:spPr/>
        <p:txBody>
          <a:bodyPr/>
          <a:lstStyle/>
          <a:p>
            <a:fld id="{AF88E988-FB04-AB4E-BE5A-59F242AF7F7A}" type="slidenum">
              <a:rPr lang="en-US" smtClean="0">
                <a:solidFill>
                  <a:srgbClr val="A5A5A5"/>
                </a:solidFill>
              </a:rPr>
              <a:pPr/>
              <a:t>31</a:t>
            </a:fld>
            <a:endParaRPr lang="en-US" dirty="0">
              <a:solidFill>
                <a:srgbClr val="A5A5A5"/>
              </a:solidFill>
            </a:endParaRPr>
          </a:p>
        </p:txBody>
      </p:sp>
      <p:sp>
        <p:nvSpPr>
          <p:cNvPr id="6" name="TextBox 5"/>
          <p:cNvSpPr txBox="1"/>
          <p:nvPr/>
        </p:nvSpPr>
        <p:spPr>
          <a:xfrm>
            <a:off x="371924" y="978991"/>
            <a:ext cx="8533951" cy="3816429"/>
          </a:xfrm>
          <a:prstGeom prst="rect">
            <a:avLst/>
          </a:prstGeom>
          <a:noFill/>
        </p:spPr>
        <p:txBody>
          <a:bodyPr wrap="square" rtlCol="0">
            <a:spAutoFit/>
          </a:bodyPr>
          <a:lstStyle/>
          <a:p>
            <a:r>
              <a:rPr lang="en-IE" sz="2200" dirty="0" smtClean="0"/>
              <a:t>SE2 </a:t>
            </a:r>
            <a:r>
              <a:rPr lang="en-IE" sz="2200" dirty="0"/>
              <a:t>works closely with WIT ensuring that modules are relevant and meet the demands of our business and ever changing technologies </a:t>
            </a:r>
          </a:p>
          <a:p>
            <a:endParaRPr lang="en-IE" sz="2200" dirty="0"/>
          </a:p>
          <a:p>
            <a:r>
              <a:rPr lang="en-IE" sz="2200" dirty="0" smtClean="0"/>
              <a:t>Many of our employees have completed/are currently completing:</a:t>
            </a:r>
          </a:p>
          <a:p>
            <a:endParaRPr lang="en-IE" sz="2200" dirty="0" smtClean="0"/>
          </a:p>
          <a:p>
            <a:pPr marL="285750" indent="-285750">
              <a:buFont typeface="Arial" panose="020B0604020202020204" pitchFamily="34" charset="0"/>
              <a:buChar char="•"/>
            </a:pPr>
            <a:r>
              <a:rPr lang="en-IE" sz="2200" dirty="0" smtClean="0"/>
              <a:t>MSc in Computing in Enterprise Software Systems</a:t>
            </a:r>
          </a:p>
          <a:p>
            <a:pPr marL="285750" indent="-285750">
              <a:buFont typeface="Arial" panose="020B0604020202020204" pitchFamily="34" charset="0"/>
              <a:buChar char="•"/>
            </a:pPr>
            <a:r>
              <a:rPr lang="en-IE" sz="2200" dirty="0" smtClean="0"/>
              <a:t>HDip in Computer Science</a:t>
            </a:r>
          </a:p>
          <a:p>
            <a:pPr marL="285750" indent="-285750">
              <a:buFont typeface="Arial" panose="020B0604020202020204" pitchFamily="34" charset="0"/>
              <a:buChar char="•"/>
            </a:pPr>
            <a:r>
              <a:rPr lang="en-IE" sz="2200" dirty="0" smtClean="0"/>
              <a:t>HDip in Business Systems Analysis </a:t>
            </a:r>
          </a:p>
          <a:p>
            <a:pPr marL="285750" indent="-285750">
              <a:buFont typeface="Arial" panose="020B0604020202020204" pitchFamily="34" charset="0"/>
              <a:buChar char="•"/>
            </a:pPr>
            <a:endParaRPr lang="en-IE" sz="2200" dirty="0"/>
          </a:p>
          <a:p>
            <a:endParaRPr lang="en-IE" sz="2200"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5226" y="3109913"/>
            <a:ext cx="1185374" cy="1366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26388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928" y="229861"/>
            <a:ext cx="7350293" cy="499099"/>
          </a:xfrm>
        </p:spPr>
        <p:txBody>
          <a:bodyPr/>
          <a:lstStyle/>
          <a:p>
            <a:r>
              <a:rPr lang="en-IE" sz="2800" b="1" dirty="0" smtClean="0"/>
              <a:t>For your Career and Development</a:t>
            </a:r>
            <a:endParaRPr lang="en-IE" sz="2800" b="1" dirty="0"/>
          </a:p>
        </p:txBody>
      </p:sp>
      <p:sp>
        <p:nvSpPr>
          <p:cNvPr id="3" name="Content Placeholder 2"/>
          <p:cNvSpPr>
            <a:spLocks noGrp="1"/>
          </p:cNvSpPr>
          <p:nvPr>
            <p:ph type="body" sz="quarter" idx="15"/>
          </p:nvPr>
        </p:nvSpPr>
        <p:spPr>
          <a:xfrm>
            <a:off x="371928" y="1182947"/>
            <a:ext cx="8340173" cy="3141403"/>
          </a:xfrm>
        </p:spPr>
        <p:txBody>
          <a:bodyPr>
            <a:noAutofit/>
          </a:bodyPr>
          <a:lstStyle/>
          <a:p>
            <a:pPr marL="0" indent="0" algn="ctr">
              <a:tabLst>
                <a:tab pos="457200" algn="l"/>
              </a:tabLst>
            </a:pPr>
            <a:r>
              <a:rPr lang="en-US" sz="2400" dirty="0" smtClean="0">
                <a:solidFill>
                  <a:schemeClr val="bg2"/>
                </a:solidFill>
              </a:rPr>
              <a:t>Part Time Study Assistance Scheme</a:t>
            </a:r>
          </a:p>
          <a:p>
            <a:pPr lvl="1">
              <a:lnSpc>
                <a:spcPct val="100000"/>
              </a:lnSpc>
              <a:tabLst>
                <a:tab pos="457200" algn="l"/>
              </a:tabLst>
            </a:pPr>
            <a:r>
              <a:rPr lang="en-GB" sz="1800" b="0" dirty="0" smtClean="0">
                <a:solidFill>
                  <a:schemeClr val="tx1"/>
                </a:solidFill>
              </a:rPr>
              <a:t>SE2 Waterford reimburses 75% of the cost of tuition fees, and provides exam leave days for approved studies undertaken by staff under the company Part Time Study Assistance Scheme.  </a:t>
            </a:r>
          </a:p>
          <a:p>
            <a:pPr lvl="1">
              <a:lnSpc>
                <a:spcPct val="100000"/>
              </a:lnSpc>
              <a:tabLst>
                <a:tab pos="457200" algn="l"/>
              </a:tabLst>
            </a:pPr>
            <a:r>
              <a:rPr lang="en-GB" sz="1800" b="0" dirty="0" smtClean="0">
                <a:solidFill>
                  <a:schemeClr val="tx1"/>
                </a:solidFill>
              </a:rPr>
              <a:t>To qualify for eligibility under the scheme, employees must be employed as a permanent employee and have successfully </a:t>
            </a:r>
            <a:br>
              <a:rPr lang="en-GB" sz="1800" b="0" dirty="0" smtClean="0">
                <a:solidFill>
                  <a:schemeClr val="tx1"/>
                </a:solidFill>
              </a:rPr>
            </a:br>
            <a:r>
              <a:rPr lang="en-GB" sz="1800" b="0" dirty="0" smtClean="0">
                <a:solidFill>
                  <a:schemeClr val="tx1"/>
                </a:solidFill>
              </a:rPr>
              <a:t>completed probation.</a:t>
            </a:r>
          </a:p>
          <a:p>
            <a:pPr marL="0" indent="0">
              <a:tabLst>
                <a:tab pos="457200" algn="l"/>
              </a:tabLst>
            </a:pPr>
            <a:r>
              <a:rPr lang="en-US" sz="2400" dirty="0" smtClean="0"/>
              <a:t>	</a:t>
            </a:r>
            <a:r>
              <a:rPr lang="en-US" sz="1800" dirty="0" smtClean="0">
                <a:solidFill>
                  <a:schemeClr val="accent5">
                    <a:lumMod val="50000"/>
                  </a:schemeClr>
                </a:solidFill>
              </a:rPr>
              <a:t>(A maximum of €4,000 will be reimbursed in any three year period.)</a:t>
            </a:r>
          </a:p>
          <a:p>
            <a:pPr marL="0" indent="0">
              <a:tabLst>
                <a:tab pos="457200" algn="l"/>
              </a:tabLst>
            </a:pPr>
            <a:endParaRPr lang="en-US" sz="1800" dirty="0" smtClean="0">
              <a:solidFill>
                <a:srgbClr val="003946"/>
              </a:solidFill>
            </a:endParaRPr>
          </a:p>
          <a:p>
            <a:pPr marL="0" indent="0">
              <a:tabLst>
                <a:tab pos="457200" algn="l"/>
              </a:tabLst>
            </a:pPr>
            <a:endParaRPr lang="en-US" sz="1800" dirty="0" smtClean="0">
              <a:solidFill>
                <a:srgbClr val="003946"/>
              </a:solidFill>
            </a:endParaRPr>
          </a:p>
          <a:p>
            <a:endParaRPr lang="en-IE" sz="1600" dirty="0"/>
          </a:p>
        </p:txBody>
      </p:sp>
    </p:spTree>
    <p:extLst>
      <p:ext uri="{BB962C8B-B14F-4D97-AF65-F5344CB8AC3E}">
        <p14:creationId xmlns:p14="http://schemas.microsoft.com/office/powerpoint/2010/main" val="33410086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05470" y="2658979"/>
            <a:ext cx="3976655" cy="759582"/>
          </a:xfrm>
        </p:spPr>
        <p:txBody>
          <a:bodyPr/>
          <a:lstStyle/>
          <a:p>
            <a:r>
              <a:rPr lang="en-IE" dirty="0" smtClean="0"/>
              <a:t>QUESTIONS</a:t>
            </a:r>
            <a:endParaRPr lang="en-IE" dirty="0"/>
          </a:p>
        </p:txBody>
      </p:sp>
      <p:sp>
        <p:nvSpPr>
          <p:cNvPr id="3" name="Slide Number Placeholder 2"/>
          <p:cNvSpPr>
            <a:spLocks noGrp="1"/>
          </p:cNvSpPr>
          <p:nvPr>
            <p:ph type="sldNum" sz="quarter" idx="12"/>
          </p:nvPr>
        </p:nvSpPr>
        <p:spPr/>
        <p:txBody>
          <a:bodyPr/>
          <a:lstStyle/>
          <a:p>
            <a:fld id="{AF88E988-FB04-AB4E-BE5A-59F242AF7F7A}" type="slidenum">
              <a:rPr lang="en-US" smtClean="0"/>
              <a:pPr/>
              <a:t>33</a:t>
            </a:fld>
            <a:endParaRPr lang="en-US" dirty="0"/>
          </a:p>
        </p:txBody>
      </p:sp>
    </p:spTree>
    <p:extLst>
      <p:ext uri="{BB962C8B-B14F-4D97-AF65-F5344CB8AC3E}">
        <p14:creationId xmlns:p14="http://schemas.microsoft.com/office/powerpoint/2010/main" val="26199807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890" y="222717"/>
            <a:ext cx="5730719" cy="499099"/>
          </a:xfrm>
        </p:spPr>
        <p:txBody>
          <a:bodyPr/>
          <a:lstStyle/>
          <a:p>
            <a:r>
              <a:rPr lang="en-US" dirty="0" smtClean="0"/>
              <a:t>Our Market Positioning</a:t>
            </a:r>
            <a:endParaRPr lang="en-US" dirty="0"/>
          </a:p>
        </p:txBody>
      </p:sp>
      <p:sp>
        <p:nvSpPr>
          <p:cNvPr id="36" name="Slide Number Placeholder 3"/>
          <p:cNvSpPr>
            <a:spLocks noGrp="1"/>
          </p:cNvSpPr>
          <p:nvPr>
            <p:ph type="sldNum" sz="quarter" idx="12"/>
          </p:nvPr>
        </p:nvSpPr>
        <p:spPr>
          <a:xfrm>
            <a:off x="7061963" y="4885412"/>
            <a:ext cx="654171" cy="160019"/>
          </a:xfrm>
        </p:spPr>
        <p:txBody>
          <a:bodyPr/>
          <a:lstStyle/>
          <a:p>
            <a:fld id="{AF88E988-FB04-AB4E-BE5A-59F242AF7F7A}" type="slidenum">
              <a:rPr lang="en-US" smtClean="0">
                <a:solidFill>
                  <a:srgbClr val="A5A5A5"/>
                </a:solidFill>
              </a:rPr>
              <a:pPr/>
              <a:t>4</a:t>
            </a:fld>
            <a:endParaRPr lang="en-US" dirty="0">
              <a:solidFill>
                <a:srgbClr val="A5A5A5"/>
              </a:solidFill>
            </a:endParaRPr>
          </a:p>
        </p:txBody>
      </p:sp>
      <p:sp>
        <p:nvSpPr>
          <p:cNvPr id="78" name="Shape 224"/>
          <p:cNvSpPr/>
          <p:nvPr/>
        </p:nvSpPr>
        <p:spPr>
          <a:xfrm rot="10800000">
            <a:off x="1479287" y="1170386"/>
            <a:ext cx="3010071" cy="1536192"/>
          </a:xfrm>
          <a:prstGeom prst="rect">
            <a:avLst/>
          </a:prstGeom>
          <a:solidFill>
            <a:schemeClr val="accent5">
              <a:lumMod val="20000"/>
              <a:lumOff val="80000"/>
            </a:schemeClr>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a:solidFill>
                <a:srgbClr val="FFFFFF"/>
              </a:solidFill>
              <a:latin typeface="Calibri Light"/>
              <a:ea typeface="Calibri Light"/>
              <a:cs typeface="Calibri Light"/>
              <a:sym typeface="Calibri Light"/>
            </a:endParaRPr>
          </a:p>
        </p:txBody>
      </p:sp>
      <p:sp>
        <p:nvSpPr>
          <p:cNvPr id="76" name="Shape 277"/>
          <p:cNvSpPr/>
          <p:nvPr/>
        </p:nvSpPr>
        <p:spPr>
          <a:xfrm>
            <a:off x="2056442" y="1393113"/>
            <a:ext cx="0" cy="1097280"/>
          </a:xfrm>
          <a:prstGeom prst="line">
            <a:avLst/>
          </a:prstGeom>
          <a:ln w="12700" cap="rnd">
            <a:solidFill>
              <a:srgbClr val="6AC605"/>
            </a:solidFill>
            <a:prstDash val="sysDot"/>
          </a:ln>
        </p:spPr>
        <p:txBody>
          <a:bodyPr lIns="34289" rIns="34289"/>
          <a:lstStyle/>
          <a:p>
            <a:pPr defTabSz="342900">
              <a:defRPr>
                <a:latin typeface="Calibri Light"/>
                <a:ea typeface="Calibri Light"/>
                <a:cs typeface="Calibri Light"/>
                <a:sym typeface="Calibri Light"/>
              </a:defRPr>
            </a:pPr>
            <a:endParaRPr sz="1350">
              <a:solidFill>
                <a:srgbClr val="000000"/>
              </a:solidFill>
              <a:latin typeface="Calibri Light"/>
              <a:ea typeface="Calibri Light"/>
              <a:cs typeface="Calibri Light"/>
              <a:sym typeface="Calibri Light"/>
            </a:endParaRPr>
          </a:p>
        </p:txBody>
      </p:sp>
      <p:pic>
        <p:nvPicPr>
          <p:cNvPr id="20" name="Picture 19"/>
          <p:cNvPicPr>
            <a:picLocks noChangeAspect="1"/>
          </p:cNvPicPr>
          <p:nvPr/>
        </p:nvPicPr>
        <p:blipFill>
          <a:blip r:embed="rId3"/>
          <a:stretch>
            <a:fillRect/>
          </a:stretch>
        </p:blipFill>
        <p:spPr>
          <a:xfrm>
            <a:off x="1608437" y="1416667"/>
            <a:ext cx="325413" cy="433886"/>
          </a:xfrm>
          <a:prstGeom prst="rect">
            <a:avLst/>
          </a:prstGeom>
        </p:spPr>
      </p:pic>
      <p:sp>
        <p:nvSpPr>
          <p:cNvPr id="27" name="TextBox 26"/>
          <p:cNvSpPr txBox="1"/>
          <p:nvPr/>
        </p:nvSpPr>
        <p:spPr>
          <a:xfrm>
            <a:off x="2106575" y="1279229"/>
            <a:ext cx="2377651" cy="1208023"/>
          </a:xfrm>
          <a:prstGeom prst="rect">
            <a:avLst/>
          </a:prstGeom>
          <a:noFill/>
        </p:spPr>
        <p:txBody>
          <a:bodyPr wrap="square" rtlCol="0">
            <a:spAutoFit/>
          </a:bodyPr>
          <a:lstStyle/>
          <a:p>
            <a:pPr defTabSz="342900">
              <a:lnSpc>
                <a:spcPts val="1575"/>
              </a:lnSpc>
              <a:spcAft>
                <a:spcPts val="600"/>
              </a:spcAft>
            </a:pPr>
            <a:r>
              <a:rPr lang="en-US" sz="1425" b="1" dirty="0">
                <a:solidFill>
                  <a:srgbClr val="011E74"/>
                </a:solidFill>
              </a:rPr>
              <a:t>Help clients launch </a:t>
            </a:r>
            <a:br>
              <a:rPr lang="en-US" sz="1425" b="1" dirty="0">
                <a:solidFill>
                  <a:srgbClr val="011E74"/>
                </a:solidFill>
              </a:rPr>
            </a:br>
            <a:r>
              <a:rPr lang="en-US" sz="1425" b="1" dirty="0">
                <a:solidFill>
                  <a:srgbClr val="011E74"/>
                </a:solidFill>
              </a:rPr>
              <a:t>new annuity products faster</a:t>
            </a:r>
          </a:p>
          <a:p>
            <a:pPr defTabSz="342900">
              <a:lnSpc>
                <a:spcPts val="1088"/>
              </a:lnSpc>
            </a:pPr>
            <a:r>
              <a:rPr lang="en-US" sz="825" dirty="0">
                <a:solidFill>
                  <a:srgbClr val="000000"/>
                </a:solidFill>
              </a:rPr>
              <a:t>Up to a third faster and at a third less cost </a:t>
            </a:r>
            <a:br>
              <a:rPr lang="en-US" sz="825" dirty="0">
                <a:solidFill>
                  <a:srgbClr val="000000"/>
                </a:solidFill>
              </a:rPr>
            </a:br>
            <a:r>
              <a:rPr lang="en-US" sz="825" dirty="0">
                <a:solidFill>
                  <a:srgbClr val="000000"/>
                </a:solidFill>
              </a:rPr>
              <a:t>than over-taxed internal teams and outmoded legacy systems</a:t>
            </a:r>
            <a:endParaRPr lang="en-US" sz="900" dirty="0">
              <a:solidFill>
                <a:srgbClr val="000000"/>
              </a:solidFill>
            </a:endParaRPr>
          </a:p>
        </p:txBody>
      </p:sp>
      <p:sp>
        <p:nvSpPr>
          <p:cNvPr id="28" name="Shape 224"/>
          <p:cNvSpPr/>
          <p:nvPr/>
        </p:nvSpPr>
        <p:spPr>
          <a:xfrm rot="10800000">
            <a:off x="4640885" y="1170386"/>
            <a:ext cx="3010071" cy="1536192"/>
          </a:xfrm>
          <a:prstGeom prst="rect">
            <a:avLst/>
          </a:prstGeom>
          <a:solidFill>
            <a:schemeClr val="accent5">
              <a:lumMod val="20000"/>
              <a:lumOff val="80000"/>
            </a:schemeClr>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a:solidFill>
                <a:srgbClr val="FFFFFF"/>
              </a:solidFill>
              <a:latin typeface="Calibri Light"/>
              <a:ea typeface="Calibri Light"/>
              <a:cs typeface="Calibri Light"/>
              <a:sym typeface="Calibri Light"/>
            </a:endParaRPr>
          </a:p>
        </p:txBody>
      </p:sp>
      <p:sp>
        <p:nvSpPr>
          <p:cNvPr id="29" name="Shape 277"/>
          <p:cNvSpPr/>
          <p:nvPr/>
        </p:nvSpPr>
        <p:spPr>
          <a:xfrm>
            <a:off x="5218040" y="1393113"/>
            <a:ext cx="0" cy="1097280"/>
          </a:xfrm>
          <a:prstGeom prst="line">
            <a:avLst/>
          </a:prstGeom>
          <a:ln w="12700" cap="rnd">
            <a:solidFill>
              <a:srgbClr val="6AC605"/>
            </a:solidFill>
            <a:prstDash val="sysDot"/>
          </a:ln>
        </p:spPr>
        <p:txBody>
          <a:bodyPr lIns="34289" rIns="34289"/>
          <a:lstStyle/>
          <a:p>
            <a:pPr defTabSz="342900">
              <a:defRPr>
                <a:latin typeface="Calibri Light"/>
                <a:ea typeface="Calibri Light"/>
                <a:cs typeface="Calibri Light"/>
                <a:sym typeface="Calibri Light"/>
              </a:defRPr>
            </a:pPr>
            <a:endParaRPr sz="1350">
              <a:solidFill>
                <a:srgbClr val="000000"/>
              </a:solidFill>
              <a:latin typeface="Calibri Light"/>
              <a:ea typeface="Calibri Light"/>
              <a:cs typeface="Calibri Light"/>
              <a:sym typeface="Calibri Light"/>
            </a:endParaRPr>
          </a:p>
        </p:txBody>
      </p:sp>
      <p:sp>
        <p:nvSpPr>
          <p:cNvPr id="31" name="TextBox 30"/>
          <p:cNvSpPr txBox="1"/>
          <p:nvPr/>
        </p:nvSpPr>
        <p:spPr>
          <a:xfrm>
            <a:off x="5268177" y="1279229"/>
            <a:ext cx="2226124" cy="1066959"/>
          </a:xfrm>
          <a:prstGeom prst="rect">
            <a:avLst/>
          </a:prstGeom>
          <a:noFill/>
        </p:spPr>
        <p:txBody>
          <a:bodyPr wrap="square" rtlCol="0">
            <a:spAutoFit/>
          </a:bodyPr>
          <a:lstStyle/>
          <a:p>
            <a:pPr defTabSz="342900">
              <a:lnSpc>
                <a:spcPts val="1575"/>
              </a:lnSpc>
              <a:spcAft>
                <a:spcPts val="600"/>
              </a:spcAft>
            </a:pPr>
            <a:r>
              <a:rPr lang="en-US" sz="1425" b="1" dirty="0">
                <a:solidFill>
                  <a:srgbClr val="011E74"/>
                </a:solidFill>
              </a:rPr>
              <a:t>Continue to grow annuity block with new conversions</a:t>
            </a:r>
          </a:p>
          <a:p>
            <a:pPr defTabSz="342900">
              <a:lnSpc>
                <a:spcPts val="1088"/>
              </a:lnSpc>
            </a:pPr>
            <a:r>
              <a:rPr lang="en-US" sz="825" dirty="0">
                <a:solidFill>
                  <a:srgbClr val="000000"/>
                </a:solidFill>
              </a:rPr>
              <a:t>Leverage our market leadership to grow annuity block of business</a:t>
            </a:r>
            <a:endParaRPr lang="en-US" sz="900" dirty="0">
              <a:solidFill>
                <a:srgbClr val="000000"/>
              </a:solidFill>
            </a:endParaRPr>
          </a:p>
        </p:txBody>
      </p:sp>
      <p:sp>
        <p:nvSpPr>
          <p:cNvPr id="32" name="Shape 224"/>
          <p:cNvSpPr/>
          <p:nvPr/>
        </p:nvSpPr>
        <p:spPr>
          <a:xfrm rot="10800000">
            <a:off x="1479287" y="2955611"/>
            <a:ext cx="3010071" cy="1536192"/>
          </a:xfrm>
          <a:prstGeom prst="rect">
            <a:avLst/>
          </a:prstGeom>
          <a:solidFill>
            <a:schemeClr val="accent5">
              <a:lumMod val="20000"/>
              <a:lumOff val="80000"/>
            </a:schemeClr>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a:solidFill>
                <a:srgbClr val="FFFFFF"/>
              </a:solidFill>
              <a:latin typeface="Calibri Light"/>
              <a:ea typeface="Calibri Light"/>
              <a:cs typeface="Calibri Light"/>
              <a:sym typeface="Calibri Light"/>
            </a:endParaRPr>
          </a:p>
        </p:txBody>
      </p:sp>
      <p:sp>
        <p:nvSpPr>
          <p:cNvPr id="33" name="Shape 277"/>
          <p:cNvSpPr/>
          <p:nvPr/>
        </p:nvSpPr>
        <p:spPr>
          <a:xfrm>
            <a:off x="2056442" y="3178338"/>
            <a:ext cx="0" cy="1097280"/>
          </a:xfrm>
          <a:prstGeom prst="line">
            <a:avLst/>
          </a:prstGeom>
          <a:ln w="12700" cap="rnd">
            <a:solidFill>
              <a:srgbClr val="6AC605"/>
            </a:solidFill>
            <a:prstDash val="sysDot"/>
          </a:ln>
        </p:spPr>
        <p:txBody>
          <a:bodyPr lIns="34289" rIns="34289"/>
          <a:lstStyle/>
          <a:p>
            <a:pPr defTabSz="342900">
              <a:defRPr>
                <a:latin typeface="Calibri Light"/>
                <a:ea typeface="Calibri Light"/>
                <a:cs typeface="Calibri Light"/>
                <a:sym typeface="Calibri Light"/>
              </a:defRPr>
            </a:pPr>
            <a:endParaRPr sz="1350">
              <a:solidFill>
                <a:srgbClr val="000000"/>
              </a:solidFill>
              <a:latin typeface="Calibri Light"/>
              <a:ea typeface="Calibri Light"/>
              <a:cs typeface="Calibri Light"/>
              <a:sym typeface="Calibri Light"/>
            </a:endParaRPr>
          </a:p>
        </p:txBody>
      </p:sp>
      <p:sp>
        <p:nvSpPr>
          <p:cNvPr id="35" name="TextBox 34"/>
          <p:cNvSpPr txBox="1"/>
          <p:nvPr/>
        </p:nvSpPr>
        <p:spPr>
          <a:xfrm>
            <a:off x="2106572" y="3064454"/>
            <a:ext cx="2451722" cy="1002839"/>
          </a:xfrm>
          <a:prstGeom prst="rect">
            <a:avLst/>
          </a:prstGeom>
          <a:noFill/>
        </p:spPr>
        <p:txBody>
          <a:bodyPr wrap="square" rtlCol="0">
            <a:spAutoFit/>
          </a:bodyPr>
          <a:lstStyle/>
          <a:p>
            <a:pPr defTabSz="342900">
              <a:lnSpc>
                <a:spcPts val="1575"/>
              </a:lnSpc>
              <a:spcAft>
                <a:spcPts val="600"/>
              </a:spcAft>
            </a:pPr>
            <a:r>
              <a:rPr lang="en-US" sz="1425" b="1" dirty="0">
                <a:solidFill>
                  <a:srgbClr val="011E74"/>
                </a:solidFill>
              </a:rPr>
              <a:t>Invest in new Digital &amp; Life capabilities</a:t>
            </a:r>
          </a:p>
          <a:p>
            <a:pPr defTabSz="342900">
              <a:lnSpc>
                <a:spcPts val="1088"/>
              </a:lnSpc>
            </a:pPr>
            <a:r>
              <a:rPr lang="en-US" sz="825" dirty="0">
                <a:solidFill>
                  <a:srgbClr val="000000"/>
                </a:solidFill>
              </a:rPr>
              <a:t>Leverage capital investment and vendor echo system to build the industry disrupting “No Touch” Digital Life platform</a:t>
            </a:r>
            <a:endParaRPr lang="en-US" sz="900" kern="0" spc="-15" dirty="0">
              <a:solidFill>
                <a:srgbClr val="000000"/>
              </a:solidFill>
            </a:endParaRPr>
          </a:p>
        </p:txBody>
      </p:sp>
      <p:sp>
        <p:nvSpPr>
          <p:cNvPr id="37" name="Shape 224"/>
          <p:cNvSpPr/>
          <p:nvPr/>
        </p:nvSpPr>
        <p:spPr>
          <a:xfrm rot="10800000">
            <a:off x="4640885" y="2955611"/>
            <a:ext cx="3010071" cy="1536192"/>
          </a:xfrm>
          <a:prstGeom prst="rect">
            <a:avLst/>
          </a:prstGeom>
          <a:solidFill>
            <a:schemeClr val="accent5">
              <a:lumMod val="20000"/>
              <a:lumOff val="80000"/>
            </a:schemeClr>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a:solidFill>
                <a:srgbClr val="FFFFFF"/>
              </a:solidFill>
              <a:latin typeface="Calibri Light"/>
              <a:ea typeface="Calibri Light"/>
              <a:cs typeface="Calibri Light"/>
              <a:sym typeface="Calibri Light"/>
            </a:endParaRPr>
          </a:p>
        </p:txBody>
      </p:sp>
      <p:sp>
        <p:nvSpPr>
          <p:cNvPr id="38" name="Shape 277"/>
          <p:cNvSpPr/>
          <p:nvPr/>
        </p:nvSpPr>
        <p:spPr>
          <a:xfrm>
            <a:off x="5218040" y="3178338"/>
            <a:ext cx="0" cy="1097280"/>
          </a:xfrm>
          <a:prstGeom prst="line">
            <a:avLst/>
          </a:prstGeom>
          <a:ln w="12700" cap="rnd">
            <a:solidFill>
              <a:srgbClr val="6AC605"/>
            </a:solidFill>
            <a:prstDash val="sysDot"/>
          </a:ln>
        </p:spPr>
        <p:txBody>
          <a:bodyPr lIns="34289" rIns="34289"/>
          <a:lstStyle/>
          <a:p>
            <a:pPr defTabSz="342900">
              <a:defRPr>
                <a:latin typeface="Calibri Light"/>
                <a:ea typeface="Calibri Light"/>
                <a:cs typeface="Calibri Light"/>
                <a:sym typeface="Calibri Light"/>
              </a:defRPr>
            </a:pPr>
            <a:endParaRPr sz="1350">
              <a:solidFill>
                <a:srgbClr val="000000"/>
              </a:solidFill>
              <a:latin typeface="Calibri Light"/>
              <a:ea typeface="Calibri Light"/>
              <a:cs typeface="Calibri Light"/>
              <a:sym typeface="Calibri Light"/>
            </a:endParaRPr>
          </a:p>
        </p:txBody>
      </p:sp>
      <p:sp>
        <p:nvSpPr>
          <p:cNvPr id="40" name="TextBox 39"/>
          <p:cNvSpPr txBox="1"/>
          <p:nvPr/>
        </p:nvSpPr>
        <p:spPr>
          <a:xfrm>
            <a:off x="5268170" y="3064454"/>
            <a:ext cx="2416632" cy="1066959"/>
          </a:xfrm>
          <a:prstGeom prst="rect">
            <a:avLst/>
          </a:prstGeom>
          <a:noFill/>
        </p:spPr>
        <p:txBody>
          <a:bodyPr wrap="square" rtlCol="0">
            <a:spAutoFit/>
          </a:bodyPr>
          <a:lstStyle/>
          <a:p>
            <a:pPr defTabSz="342900">
              <a:lnSpc>
                <a:spcPts val="1575"/>
              </a:lnSpc>
              <a:spcAft>
                <a:spcPts val="600"/>
              </a:spcAft>
            </a:pPr>
            <a:r>
              <a:rPr lang="en-US" sz="1425" b="1" dirty="0">
                <a:solidFill>
                  <a:srgbClr val="011E74"/>
                </a:solidFill>
              </a:rPr>
              <a:t>Grow Life block with strategic partnerships and anchor clients</a:t>
            </a:r>
          </a:p>
          <a:p>
            <a:pPr defTabSz="342900">
              <a:lnSpc>
                <a:spcPts val="1088"/>
              </a:lnSpc>
            </a:pPr>
            <a:r>
              <a:rPr lang="en-US" sz="825" dirty="0">
                <a:solidFill>
                  <a:srgbClr val="000000"/>
                </a:solidFill>
              </a:rPr>
              <a:t>Be selective on partnerships around Life to anchor clients and strategic partnerships</a:t>
            </a:r>
            <a:endParaRPr lang="en-US" sz="900" dirty="0">
              <a:solidFill>
                <a:srgbClr val="000000"/>
              </a:solidFill>
            </a:endParaRPr>
          </a:p>
        </p:txBody>
      </p:sp>
      <p:pic>
        <p:nvPicPr>
          <p:cNvPr id="41" name="Picture 40"/>
          <p:cNvPicPr>
            <a:picLocks noChangeAspect="1"/>
          </p:cNvPicPr>
          <p:nvPr/>
        </p:nvPicPr>
        <p:blipFill>
          <a:blip r:embed="rId4"/>
          <a:stretch>
            <a:fillRect/>
          </a:stretch>
        </p:blipFill>
        <p:spPr>
          <a:xfrm>
            <a:off x="4811513" y="1433631"/>
            <a:ext cx="266939" cy="355918"/>
          </a:xfrm>
          <a:prstGeom prst="rect">
            <a:avLst/>
          </a:prstGeom>
        </p:spPr>
      </p:pic>
      <p:pic>
        <p:nvPicPr>
          <p:cNvPr id="42" name="Picture 41"/>
          <p:cNvPicPr>
            <a:picLocks noChangeAspect="1"/>
          </p:cNvPicPr>
          <p:nvPr/>
        </p:nvPicPr>
        <p:blipFill>
          <a:blip r:embed="rId5"/>
          <a:stretch>
            <a:fillRect/>
          </a:stretch>
        </p:blipFill>
        <p:spPr>
          <a:xfrm>
            <a:off x="4755232" y="3256698"/>
            <a:ext cx="348461" cy="470280"/>
          </a:xfrm>
          <a:prstGeom prst="rect">
            <a:avLst/>
          </a:prstGeom>
        </p:spPr>
      </p:pic>
      <p:pic>
        <p:nvPicPr>
          <p:cNvPr id="43" name="Picture 42"/>
          <p:cNvPicPr>
            <a:picLocks noChangeAspect="1"/>
          </p:cNvPicPr>
          <p:nvPr/>
        </p:nvPicPr>
        <p:blipFill>
          <a:blip r:embed="rId6"/>
          <a:stretch>
            <a:fillRect/>
          </a:stretch>
        </p:blipFill>
        <p:spPr>
          <a:xfrm>
            <a:off x="1617208" y="3178338"/>
            <a:ext cx="254708" cy="480138"/>
          </a:xfrm>
          <a:prstGeom prst="rect">
            <a:avLst/>
          </a:prstGeom>
        </p:spPr>
      </p:pic>
      <p:sp>
        <p:nvSpPr>
          <p:cNvPr id="23" name="Shape 224"/>
          <p:cNvSpPr/>
          <p:nvPr/>
        </p:nvSpPr>
        <p:spPr>
          <a:xfrm rot="10800000">
            <a:off x="1479287" y="2692131"/>
            <a:ext cx="3010071" cy="64008"/>
          </a:xfrm>
          <a:prstGeom prst="rect">
            <a:avLst/>
          </a:prstGeom>
          <a:solidFill>
            <a:srgbClr val="6AC605"/>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a:solidFill>
                <a:srgbClr val="FFFFFF"/>
              </a:solidFill>
              <a:latin typeface="Calibri Light"/>
              <a:ea typeface="Calibri Light"/>
              <a:cs typeface="Calibri Light"/>
              <a:sym typeface="Calibri Light"/>
            </a:endParaRPr>
          </a:p>
        </p:txBody>
      </p:sp>
      <p:sp>
        <p:nvSpPr>
          <p:cNvPr id="24" name="Shape 224"/>
          <p:cNvSpPr/>
          <p:nvPr/>
        </p:nvSpPr>
        <p:spPr>
          <a:xfrm rot="10800000">
            <a:off x="4640885" y="2692131"/>
            <a:ext cx="3010071" cy="64008"/>
          </a:xfrm>
          <a:prstGeom prst="rect">
            <a:avLst/>
          </a:prstGeom>
          <a:solidFill>
            <a:srgbClr val="6AC605"/>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a:solidFill>
                <a:srgbClr val="FFFFFF"/>
              </a:solidFill>
              <a:latin typeface="Calibri Light"/>
              <a:ea typeface="Calibri Light"/>
              <a:cs typeface="Calibri Light"/>
              <a:sym typeface="Calibri Light"/>
            </a:endParaRPr>
          </a:p>
        </p:txBody>
      </p:sp>
      <p:sp>
        <p:nvSpPr>
          <p:cNvPr id="25" name="Shape 224"/>
          <p:cNvSpPr/>
          <p:nvPr/>
        </p:nvSpPr>
        <p:spPr>
          <a:xfrm rot="10800000">
            <a:off x="1479287" y="4475441"/>
            <a:ext cx="3010071" cy="64008"/>
          </a:xfrm>
          <a:prstGeom prst="rect">
            <a:avLst/>
          </a:prstGeom>
          <a:solidFill>
            <a:srgbClr val="6AC605"/>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a:solidFill>
                <a:srgbClr val="FFFFFF"/>
              </a:solidFill>
              <a:latin typeface="Calibri Light"/>
              <a:ea typeface="Calibri Light"/>
              <a:cs typeface="Calibri Light"/>
              <a:sym typeface="Calibri Light"/>
            </a:endParaRPr>
          </a:p>
        </p:txBody>
      </p:sp>
      <p:sp>
        <p:nvSpPr>
          <p:cNvPr id="26" name="Shape 224"/>
          <p:cNvSpPr/>
          <p:nvPr/>
        </p:nvSpPr>
        <p:spPr>
          <a:xfrm rot="10800000">
            <a:off x="4640885" y="4475441"/>
            <a:ext cx="3010071" cy="64008"/>
          </a:xfrm>
          <a:prstGeom prst="rect">
            <a:avLst/>
          </a:prstGeom>
          <a:solidFill>
            <a:srgbClr val="6AC605"/>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a:solidFill>
                <a:srgbClr val="FFFFFF"/>
              </a:solidFill>
              <a:latin typeface="Calibri Light"/>
              <a:ea typeface="Calibri Light"/>
              <a:cs typeface="Calibri Light"/>
              <a:sym typeface="Calibri Light"/>
            </a:endParaRPr>
          </a:p>
        </p:txBody>
      </p:sp>
    </p:spTree>
    <p:extLst>
      <p:ext uri="{BB962C8B-B14F-4D97-AF65-F5344CB8AC3E}">
        <p14:creationId xmlns:p14="http://schemas.microsoft.com/office/powerpoint/2010/main" val="1017271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224"/>
          <p:cNvSpPr/>
          <p:nvPr/>
        </p:nvSpPr>
        <p:spPr>
          <a:xfrm rot="10800000">
            <a:off x="4640885" y="2870551"/>
            <a:ext cx="3234822" cy="1938521"/>
          </a:xfrm>
          <a:prstGeom prst="rect">
            <a:avLst/>
          </a:prstGeom>
          <a:solidFill>
            <a:schemeClr val="accent5">
              <a:lumMod val="20000"/>
              <a:lumOff val="80000"/>
            </a:schemeClr>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dirty="0">
              <a:solidFill>
                <a:srgbClr val="FFFFFF"/>
              </a:solidFill>
              <a:latin typeface="Calibri Light"/>
              <a:ea typeface="Calibri Light"/>
              <a:cs typeface="Calibri Light"/>
              <a:sym typeface="Calibri Light"/>
            </a:endParaRPr>
          </a:p>
        </p:txBody>
      </p:sp>
      <p:sp>
        <p:nvSpPr>
          <p:cNvPr id="32" name="Shape 224"/>
          <p:cNvSpPr/>
          <p:nvPr/>
        </p:nvSpPr>
        <p:spPr>
          <a:xfrm rot="10800000">
            <a:off x="1334233" y="2870547"/>
            <a:ext cx="3155126" cy="1938520"/>
          </a:xfrm>
          <a:prstGeom prst="rect">
            <a:avLst/>
          </a:prstGeom>
          <a:solidFill>
            <a:schemeClr val="accent5">
              <a:lumMod val="20000"/>
              <a:lumOff val="80000"/>
            </a:schemeClr>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dirty="0">
              <a:solidFill>
                <a:srgbClr val="FFFFFF"/>
              </a:solidFill>
              <a:latin typeface="Calibri Light"/>
              <a:ea typeface="Calibri Light"/>
              <a:cs typeface="Calibri Light"/>
              <a:sym typeface="Calibri Light"/>
            </a:endParaRPr>
          </a:p>
        </p:txBody>
      </p:sp>
      <p:sp>
        <p:nvSpPr>
          <p:cNvPr id="2" name="Title 1"/>
          <p:cNvSpPr>
            <a:spLocks noGrp="1"/>
          </p:cNvSpPr>
          <p:nvPr>
            <p:ph type="title"/>
          </p:nvPr>
        </p:nvSpPr>
        <p:spPr>
          <a:xfrm>
            <a:off x="1405890" y="162593"/>
            <a:ext cx="5730719" cy="549585"/>
          </a:xfrm>
        </p:spPr>
        <p:txBody>
          <a:bodyPr/>
          <a:lstStyle/>
          <a:p>
            <a:r>
              <a:rPr lang="en-US" sz="1800" dirty="0"/>
              <a:t>Business Operations and Services:  </a:t>
            </a:r>
            <a:r>
              <a:rPr lang="en-US" sz="1800" dirty="0" smtClean="0"/>
              <a:t>2018: </a:t>
            </a:r>
            <a:r>
              <a:rPr lang="en-US" sz="1800" dirty="0"/>
              <a:t>Key Initiatives</a:t>
            </a:r>
            <a:endParaRPr lang="en-US" sz="1800" dirty="0">
              <a:solidFill>
                <a:srgbClr val="FF0000"/>
              </a:solidFill>
            </a:endParaRPr>
          </a:p>
        </p:txBody>
      </p:sp>
      <p:sp>
        <p:nvSpPr>
          <p:cNvPr id="36" name="Slide Number Placeholder 3"/>
          <p:cNvSpPr>
            <a:spLocks noGrp="1"/>
          </p:cNvSpPr>
          <p:nvPr>
            <p:ph type="sldNum" sz="quarter" idx="12"/>
          </p:nvPr>
        </p:nvSpPr>
        <p:spPr>
          <a:xfrm>
            <a:off x="7061963" y="4885412"/>
            <a:ext cx="654171" cy="160019"/>
          </a:xfrm>
        </p:spPr>
        <p:txBody>
          <a:bodyPr/>
          <a:lstStyle/>
          <a:p>
            <a:fld id="{AF88E988-FB04-AB4E-BE5A-59F242AF7F7A}" type="slidenum">
              <a:rPr lang="en-US" smtClean="0">
                <a:solidFill>
                  <a:srgbClr val="A5A5A5"/>
                </a:solidFill>
              </a:rPr>
              <a:pPr/>
              <a:t>5</a:t>
            </a:fld>
            <a:endParaRPr lang="en-US" dirty="0">
              <a:solidFill>
                <a:srgbClr val="A5A5A5"/>
              </a:solidFill>
            </a:endParaRPr>
          </a:p>
        </p:txBody>
      </p:sp>
      <p:sp>
        <p:nvSpPr>
          <p:cNvPr id="78" name="Shape 224"/>
          <p:cNvSpPr/>
          <p:nvPr/>
        </p:nvSpPr>
        <p:spPr>
          <a:xfrm rot="10800000">
            <a:off x="1312312" y="851395"/>
            <a:ext cx="1967219" cy="1829984"/>
          </a:xfrm>
          <a:prstGeom prst="rect">
            <a:avLst/>
          </a:prstGeom>
          <a:solidFill>
            <a:schemeClr val="accent5">
              <a:lumMod val="20000"/>
              <a:lumOff val="80000"/>
            </a:schemeClr>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dirty="0">
              <a:solidFill>
                <a:srgbClr val="FFFFFF"/>
              </a:solidFill>
              <a:latin typeface="Calibri Light"/>
              <a:ea typeface="Calibri Light"/>
              <a:cs typeface="Calibri Light"/>
              <a:sym typeface="Calibri Light"/>
            </a:endParaRPr>
          </a:p>
        </p:txBody>
      </p:sp>
      <p:sp>
        <p:nvSpPr>
          <p:cNvPr id="76" name="Shape 277"/>
          <p:cNvSpPr/>
          <p:nvPr/>
        </p:nvSpPr>
        <p:spPr>
          <a:xfrm>
            <a:off x="2056442" y="1074123"/>
            <a:ext cx="0" cy="1097280"/>
          </a:xfrm>
          <a:prstGeom prst="line">
            <a:avLst/>
          </a:prstGeom>
          <a:ln w="12700" cap="rnd">
            <a:solidFill>
              <a:srgbClr val="6AC605"/>
            </a:solidFill>
            <a:prstDash val="sysDot"/>
          </a:ln>
        </p:spPr>
        <p:txBody>
          <a:bodyPr lIns="34289" rIns="34289"/>
          <a:lstStyle/>
          <a:p>
            <a:pPr defTabSz="342900">
              <a:defRPr>
                <a:latin typeface="Calibri Light"/>
                <a:ea typeface="Calibri Light"/>
                <a:cs typeface="Calibri Light"/>
                <a:sym typeface="Calibri Light"/>
              </a:defRPr>
            </a:pPr>
            <a:endParaRPr sz="1350" dirty="0">
              <a:solidFill>
                <a:srgbClr val="000000"/>
              </a:solidFill>
              <a:latin typeface="Calibri Light"/>
              <a:ea typeface="Calibri Light"/>
              <a:cs typeface="Calibri Light"/>
              <a:sym typeface="Calibri Light"/>
            </a:endParaRPr>
          </a:p>
        </p:txBody>
      </p:sp>
      <p:sp>
        <p:nvSpPr>
          <p:cNvPr id="27" name="TextBox 26"/>
          <p:cNvSpPr txBox="1"/>
          <p:nvPr/>
        </p:nvSpPr>
        <p:spPr>
          <a:xfrm>
            <a:off x="1479286" y="851395"/>
            <a:ext cx="1800245" cy="1631216"/>
          </a:xfrm>
          <a:prstGeom prst="rect">
            <a:avLst/>
          </a:prstGeom>
          <a:noFill/>
        </p:spPr>
        <p:txBody>
          <a:bodyPr wrap="square" rtlCol="0">
            <a:spAutoFit/>
          </a:bodyPr>
          <a:lstStyle/>
          <a:p>
            <a:pPr defTabSz="342900">
              <a:lnSpc>
                <a:spcPts val="1575"/>
              </a:lnSpc>
              <a:spcAft>
                <a:spcPts val="600"/>
              </a:spcAft>
            </a:pPr>
            <a:r>
              <a:rPr lang="en-US" sz="1275" b="1" dirty="0">
                <a:solidFill>
                  <a:srgbClr val="011E74"/>
                </a:solidFill>
              </a:rPr>
              <a:t>Enhanced Quality</a:t>
            </a:r>
          </a:p>
          <a:p>
            <a:pPr marL="128588" indent="-128588" defTabSz="342900">
              <a:lnSpc>
                <a:spcPts val="1575"/>
              </a:lnSpc>
              <a:spcAft>
                <a:spcPts val="600"/>
              </a:spcAft>
              <a:buFont typeface="Arial" panose="020B0604020202020204" pitchFamily="34" charset="0"/>
              <a:buChar char="•"/>
            </a:pPr>
            <a:r>
              <a:rPr lang="en-US" sz="825" dirty="0">
                <a:solidFill>
                  <a:srgbClr val="000000"/>
                </a:solidFill>
              </a:rPr>
              <a:t>Client centric culture/mindset</a:t>
            </a:r>
          </a:p>
          <a:p>
            <a:pPr marL="128588" indent="-128588" defTabSz="342900">
              <a:lnSpc>
                <a:spcPts val="1575"/>
              </a:lnSpc>
              <a:spcAft>
                <a:spcPts val="600"/>
              </a:spcAft>
              <a:buFont typeface="Arial" panose="020B0604020202020204" pitchFamily="34" charset="0"/>
              <a:buChar char="•"/>
            </a:pPr>
            <a:r>
              <a:rPr lang="en-US" sz="825" dirty="0">
                <a:solidFill>
                  <a:srgbClr val="000000"/>
                </a:solidFill>
              </a:rPr>
              <a:t>Speed, accuracy, completeness</a:t>
            </a:r>
          </a:p>
          <a:p>
            <a:pPr marL="128588" indent="-128588" defTabSz="342900">
              <a:lnSpc>
                <a:spcPts val="1575"/>
              </a:lnSpc>
              <a:spcAft>
                <a:spcPts val="600"/>
              </a:spcAft>
              <a:buFont typeface="Arial" panose="020B0604020202020204" pitchFamily="34" charset="0"/>
              <a:buChar char="•"/>
            </a:pPr>
            <a:r>
              <a:rPr lang="en-US" sz="825" dirty="0">
                <a:solidFill>
                  <a:srgbClr val="000000"/>
                </a:solidFill>
              </a:rPr>
              <a:t>Core process / model aligned</a:t>
            </a:r>
          </a:p>
          <a:p>
            <a:pPr marL="128588" indent="-128588" defTabSz="342900">
              <a:lnSpc>
                <a:spcPts val="1575"/>
              </a:lnSpc>
              <a:spcAft>
                <a:spcPts val="600"/>
              </a:spcAft>
              <a:buFont typeface="Arial" panose="020B0604020202020204" pitchFamily="34" charset="0"/>
              <a:buChar char="•"/>
            </a:pPr>
            <a:r>
              <a:rPr lang="en-US" sz="825" dirty="0">
                <a:solidFill>
                  <a:srgbClr val="000000"/>
                </a:solidFill>
              </a:rPr>
              <a:t>Value felt by our clients</a:t>
            </a:r>
          </a:p>
        </p:txBody>
      </p:sp>
      <p:sp>
        <p:nvSpPr>
          <p:cNvPr id="28" name="Shape 224"/>
          <p:cNvSpPr/>
          <p:nvPr/>
        </p:nvSpPr>
        <p:spPr>
          <a:xfrm rot="10800000">
            <a:off x="5752367" y="851394"/>
            <a:ext cx="2123340" cy="1855792"/>
          </a:xfrm>
          <a:prstGeom prst="rect">
            <a:avLst/>
          </a:prstGeom>
          <a:solidFill>
            <a:schemeClr val="accent5">
              <a:lumMod val="20000"/>
              <a:lumOff val="80000"/>
            </a:schemeClr>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dirty="0">
              <a:solidFill>
                <a:srgbClr val="FFFFFF"/>
              </a:solidFill>
              <a:latin typeface="Calibri Light"/>
              <a:ea typeface="Calibri Light"/>
              <a:cs typeface="Calibri Light"/>
              <a:sym typeface="Calibri Light"/>
            </a:endParaRPr>
          </a:p>
        </p:txBody>
      </p:sp>
      <p:sp>
        <p:nvSpPr>
          <p:cNvPr id="29" name="Shape 277"/>
          <p:cNvSpPr/>
          <p:nvPr/>
        </p:nvSpPr>
        <p:spPr>
          <a:xfrm>
            <a:off x="5218040" y="1074123"/>
            <a:ext cx="0" cy="1097280"/>
          </a:xfrm>
          <a:prstGeom prst="line">
            <a:avLst/>
          </a:prstGeom>
          <a:ln w="12700" cap="rnd">
            <a:solidFill>
              <a:srgbClr val="6AC605"/>
            </a:solidFill>
            <a:prstDash val="sysDot"/>
          </a:ln>
        </p:spPr>
        <p:txBody>
          <a:bodyPr lIns="34289" rIns="34289"/>
          <a:lstStyle/>
          <a:p>
            <a:pPr defTabSz="342900">
              <a:defRPr>
                <a:latin typeface="Calibri Light"/>
                <a:ea typeface="Calibri Light"/>
                <a:cs typeface="Calibri Light"/>
                <a:sym typeface="Calibri Light"/>
              </a:defRPr>
            </a:pPr>
            <a:endParaRPr sz="1350" dirty="0">
              <a:solidFill>
                <a:srgbClr val="000000"/>
              </a:solidFill>
              <a:latin typeface="Calibri Light"/>
              <a:ea typeface="Calibri Light"/>
              <a:cs typeface="Calibri Light"/>
              <a:sym typeface="Calibri Light"/>
            </a:endParaRPr>
          </a:p>
        </p:txBody>
      </p:sp>
      <p:sp>
        <p:nvSpPr>
          <p:cNvPr id="31" name="TextBox 30"/>
          <p:cNvSpPr txBox="1"/>
          <p:nvPr/>
        </p:nvSpPr>
        <p:spPr>
          <a:xfrm>
            <a:off x="5930418" y="851395"/>
            <a:ext cx="1899139" cy="1631216"/>
          </a:xfrm>
          <a:prstGeom prst="rect">
            <a:avLst/>
          </a:prstGeom>
          <a:noFill/>
        </p:spPr>
        <p:txBody>
          <a:bodyPr wrap="square" rtlCol="0">
            <a:spAutoFit/>
          </a:bodyPr>
          <a:lstStyle/>
          <a:p>
            <a:pPr defTabSz="342900">
              <a:lnSpc>
                <a:spcPts val="1575"/>
              </a:lnSpc>
              <a:spcAft>
                <a:spcPts val="600"/>
              </a:spcAft>
            </a:pPr>
            <a:r>
              <a:rPr lang="en-US" sz="1275" b="1" dirty="0">
                <a:solidFill>
                  <a:srgbClr val="011E74"/>
                </a:solidFill>
              </a:rPr>
              <a:t>Technology Alignment</a:t>
            </a:r>
          </a:p>
          <a:p>
            <a:pPr marL="128588" indent="-128588" defTabSz="342900">
              <a:lnSpc>
                <a:spcPts val="1575"/>
              </a:lnSpc>
              <a:spcAft>
                <a:spcPts val="600"/>
              </a:spcAft>
              <a:buFont typeface="Arial" panose="020B0604020202020204" pitchFamily="34" charset="0"/>
              <a:buChar char="•"/>
            </a:pPr>
            <a:r>
              <a:rPr lang="en-US" sz="825" dirty="0">
                <a:solidFill>
                  <a:srgbClr val="000000"/>
                </a:solidFill>
              </a:rPr>
              <a:t>Incident management</a:t>
            </a:r>
          </a:p>
          <a:p>
            <a:pPr marL="128588" indent="-128588" defTabSz="342900">
              <a:lnSpc>
                <a:spcPts val="1575"/>
              </a:lnSpc>
              <a:spcAft>
                <a:spcPts val="600"/>
              </a:spcAft>
              <a:buFont typeface="Arial" panose="020B0604020202020204" pitchFamily="34" charset="0"/>
              <a:buChar char="•"/>
            </a:pPr>
            <a:r>
              <a:rPr lang="en-US" sz="825" dirty="0">
                <a:solidFill>
                  <a:srgbClr val="000000"/>
                </a:solidFill>
              </a:rPr>
              <a:t>Release management</a:t>
            </a:r>
          </a:p>
          <a:p>
            <a:pPr marL="128588" indent="-128588" defTabSz="342900">
              <a:lnSpc>
                <a:spcPts val="1575"/>
              </a:lnSpc>
              <a:spcAft>
                <a:spcPts val="600"/>
              </a:spcAft>
              <a:buFont typeface="Arial" panose="020B0604020202020204" pitchFamily="34" charset="0"/>
              <a:buChar char="•"/>
            </a:pPr>
            <a:r>
              <a:rPr lang="en-US" sz="825" dirty="0">
                <a:solidFill>
                  <a:srgbClr val="000000"/>
                </a:solidFill>
              </a:rPr>
              <a:t>Intake/Delivery projects</a:t>
            </a:r>
          </a:p>
          <a:p>
            <a:pPr marL="128588" indent="-128588" defTabSz="342900">
              <a:lnSpc>
                <a:spcPts val="1575"/>
              </a:lnSpc>
              <a:spcAft>
                <a:spcPts val="600"/>
              </a:spcAft>
              <a:buFont typeface="Arial" panose="020B0604020202020204" pitchFamily="34" charset="0"/>
              <a:buChar char="•"/>
            </a:pPr>
            <a:r>
              <a:rPr lang="en-US" sz="825" dirty="0">
                <a:solidFill>
                  <a:srgbClr val="000000"/>
                </a:solidFill>
              </a:rPr>
              <a:t>SE2 capital investment program</a:t>
            </a:r>
            <a:endParaRPr lang="en-US" sz="1425" dirty="0">
              <a:solidFill>
                <a:srgbClr val="000000"/>
              </a:solidFill>
            </a:endParaRPr>
          </a:p>
        </p:txBody>
      </p:sp>
      <p:sp>
        <p:nvSpPr>
          <p:cNvPr id="33" name="Shape 277"/>
          <p:cNvSpPr/>
          <p:nvPr/>
        </p:nvSpPr>
        <p:spPr>
          <a:xfrm>
            <a:off x="2056442" y="3103907"/>
            <a:ext cx="0" cy="1097280"/>
          </a:xfrm>
          <a:prstGeom prst="line">
            <a:avLst/>
          </a:prstGeom>
          <a:ln w="12700" cap="rnd">
            <a:solidFill>
              <a:srgbClr val="6AC605"/>
            </a:solidFill>
            <a:prstDash val="sysDot"/>
          </a:ln>
        </p:spPr>
        <p:txBody>
          <a:bodyPr lIns="34289" rIns="34289"/>
          <a:lstStyle/>
          <a:p>
            <a:pPr defTabSz="342900">
              <a:defRPr>
                <a:latin typeface="Calibri Light"/>
                <a:ea typeface="Calibri Light"/>
                <a:cs typeface="Calibri Light"/>
                <a:sym typeface="Calibri Light"/>
              </a:defRPr>
            </a:pPr>
            <a:endParaRPr sz="1350" dirty="0">
              <a:solidFill>
                <a:srgbClr val="000000"/>
              </a:solidFill>
              <a:latin typeface="Calibri Light"/>
              <a:ea typeface="Calibri Light"/>
              <a:cs typeface="Calibri Light"/>
              <a:sym typeface="Calibri Light"/>
            </a:endParaRPr>
          </a:p>
        </p:txBody>
      </p:sp>
      <p:sp>
        <p:nvSpPr>
          <p:cNvPr id="35" name="TextBox 34"/>
          <p:cNvSpPr txBox="1"/>
          <p:nvPr/>
        </p:nvSpPr>
        <p:spPr>
          <a:xfrm>
            <a:off x="1663947" y="2920512"/>
            <a:ext cx="2894350" cy="1426031"/>
          </a:xfrm>
          <a:prstGeom prst="rect">
            <a:avLst/>
          </a:prstGeom>
          <a:noFill/>
        </p:spPr>
        <p:txBody>
          <a:bodyPr wrap="square" rtlCol="0">
            <a:spAutoFit/>
          </a:bodyPr>
          <a:lstStyle/>
          <a:p>
            <a:pPr defTabSz="342900">
              <a:lnSpc>
                <a:spcPts val="1575"/>
              </a:lnSpc>
              <a:spcAft>
                <a:spcPts val="600"/>
              </a:spcAft>
            </a:pPr>
            <a:r>
              <a:rPr lang="en-US" sz="1275" b="1" dirty="0">
                <a:solidFill>
                  <a:srgbClr val="011E74"/>
                </a:solidFill>
              </a:rPr>
              <a:t>Transformation to Target Model</a:t>
            </a:r>
          </a:p>
          <a:p>
            <a:pPr marL="128588" indent="-128588" defTabSz="342900">
              <a:lnSpc>
                <a:spcPts val="1575"/>
              </a:lnSpc>
              <a:spcAft>
                <a:spcPts val="600"/>
              </a:spcAft>
              <a:buFont typeface="Arial" panose="020B0604020202020204" pitchFamily="34" charset="0"/>
              <a:buChar char="•"/>
            </a:pPr>
            <a:r>
              <a:rPr lang="en-US" sz="825" dirty="0">
                <a:solidFill>
                  <a:srgbClr val="000000"/>
                </a:solidFill>
              </a:rPr>
              <a:t>Horizontal coordination and best practice solutions</a:t>
            </a:r>
          </a:p>
          <a:p>
            <a:pPr marL="128588" indent="-128588" defTabSz="342900">
              <a:lnSpc>
                <a:spcPts val="1575"/>
              </a:lnSpc>
              <a:spcAft>
                <a:spcPts val="600"/>
              </a:spcAft>
              <a:buFont typeface="Arial" panose="020B0604020202020204" pitchFamily="34" charset="0"/>
              <a:buChar char="•"/>
            </a:pPr>
            <a:r>
              <a:rPr lang="en-US" sz="825" dirty="0">
                <a:solidFill>
                  <a:srgbClr val="000000"/>
                </a:solidFill>
              </a:rPr>
              <a:t>Core process optimization via centers of excellence</a:t>
            </a:r>
          </a:p>
          <a:p>
            <a:pPr marL="128588" indent="-128588" defTabSz="342900">
              <a:lnSpc>
                <a:spcPts val="1575"/>
              </a:lnSpc>
              <a:spcAft>
                <a:spcPts val="600"/>
              </a:spcAft>
              <a:buFont typeface="Arial" panose="020B0604020202020204" pitchFamily="34" charset="0"/>
              <a:buChar char="•"/>
            </a:pPr>
            <a:r>
              <a:rPr lang="en-US" sz="825" dirty="0">
                <a:solidFill>
                  <a:srgbClr val="000000"/>
                </a:solidFill>
              </a:rPr>
              <a:t>Site integration, coordination, and footprint expansion</a:t>
            </a:r>
          </a:p>
          <a:p>
            <a:pPr marL="128588" indent="-128588" defTabSz="342900">
              <a:lnSpc>
                <a:spcPts val="1575"/>
              </a:lnSpc>
              <a:spcAft>
                <a:spcPts val="600"/>
              </a:spcAft>
              <a:buFont typeface="Arial" panose="020B0604020202020204" pitchFamily="34" charset="0"/>
              <a:buChar char="•"/>
            </a:pPr>
            <a:r>
              <a:rPr lang="en-US" sz="825" dirty="0">
                <a:solidFill>
                  <a:srgbClr val="000000"/>
                </a:solidFill>
              </a:rPr>
              <a:t>Dependability/reliability &amp; scalability/sustainability</a:t>
            </a:r>
          </a:p>
        </p:txBody>
      </p:sp>
      <p:sp>
        <p:nvSpPr>
          <p:cNvPr id="38" name="Shape 277"/>
          <p:cNvSpPr/>
          <p:nvPr/>
        </p:nvSpPr>
        <p:spPr>
          <a:xfrm>
            <a:off x="5218040" y="3093274"/>
            <a:ext cx="0" cy="1097280"/>
          </a:xfrm>
          <a:prstGeom prst="line">
            <a:avLst/>
          </a:prstGeom>
          <a:ln w="12700" cap="rnd">
            <a:solidFill>
              <a:srgbClr val="6AC605"/>
            </a:solidFill>
            <a:prstDash val="sysDot"/>
          </a:ln>
        </p:spPr>
        <p:txBody>
          <a:bodyPr lIns="34289" rIns="34289"/>
          <a:lstStyle/>
          <a:p>
            <a:pPr defTabSz="342900">
              <a:defRPr>
                <a:latin typeface="Calibri Light"/>
                <a:ea typeface="Calibri Light"/>
                <a:cs typeface="Calibri Light"/>
                <a:sym typeface="Calibri Light"/>
              </a:defRPr>
            </a:pPr>
            <a:endParaRPr sz="1350" dirty="0">
              <a:solidFill>
                <a:srgbClr val="000000"/>
              </a:solidFill>
              <a:latin typeface="Calibri Light"/>
              <a:ea typeface="Calibri Light"/>
              <a:cs typeface="Calibri Light"/>
              <a:sym typeface="Calibri Light"/>
            </a:endParaRPr>
          </a:p>
        </p:txBody>
      </p:sp>
      <p:sp>
        <p:nvSpPr>
          <p:cNvPr id="40" name="TextBox 39"/>
          <p:cNvSpPr txBox="1"/>
          <p:nvPr/>
        </p:nvSpPr>
        <p:spPr>
          <a:xfrm>
            <a:off x="4908307" y="2870547"/>
            <a:ext cx="2967401" cy="1426031"/>
          </a:xfrm>
          <a:prstGeom prst="rect">
            <a:avLst/>
          </a:prstGeom>
          <a:noFill/>
        </p:spPr>
        <p:txBody>
          <a:bodyPr wrap="square" rtlCol="0">
            <a:spAutoFit/>
          </a:bodyPr>
          <a:lstStyle/>
          <a:p>
            <a:pPr defTabSz="342900">
              <a:lnSpc>
                <a:spcPts val="1575"/>
              </a:lnSpc>
              <a:spcAft>
                <a:spcPts val="600"/>
              </a:spcAft>
            </a:pPr>
            <a:r>
              <a:rPr lang="en-US" sz="1275" b="1" dirty="0">
                <a:solidFill>
                  <a:srgbClr val="011E74"/>
                </a:solidFill>
              </a:rPr>
              <a:t>Core Process Centers of Excellence</a:t>
            </a:r>
          </a:p>
          <a:p>
            <a:pPr marL="128588" indent="-128588" defTabSz="342900">
              <a:lnSpc>
                <a:spcPts val="1575"/>
              </a:lnSpc>
              <a:spcAft>
                <a:spcPts val="600"/>
              </a:spcAft>
              <a:buFont typeface="Arial" panose="020B0604020202020204" pitchFamily="34" charset="0"/>
              <a:buChar char="•"/>
            </a:pPr>
            <a:r>
              <a:rPr lang="en-US" sz="825" dirty="0">
                <a:solidFill>
                  <a:srgbClr val="000000"/>
                </a:solidFill>
              </a:rPr>
              <a:t>Scope across all foundational disciplines and areas</a:t>
            </a:r>
          </a:p>
          <a:p>
            <a:pPr marL="128588" indent="-128588" defTabSz="342900">
              <a:lnSpc>
                <a:spcPts val="1575"/>
              </a:lnSpc>
              <a:spcAft>
                <a:spcPts val="600"/>
              </a:spcAft>
              <a:buFont typeface="Arial" panose="020B0604020202020204" pitchFamily="34" charset="0"/>
              <a:buChar char="•"/>
            </a:pPr>
            <a:r>
              <a:rPr lang="en-US" sz="825" dirty="0">
                <a:solidFill>
                  <a:srgbClr val="000000"/>
                </a:solidFill>
              </a:rPr>
              <a:t>Optimized/standardized model - best practice solutions</a:t>
            </a:r>
          </a:p>
          <a:p>
            <a:pPr marL="128588" indent="-128588" defTabSz="342900">
              <a:lnSpc>
                <a:spcPts val="1575"/>
              </a:lnSpc>
              <a:spcAft>
                <a:spcPts val="600"/>
              </a:spcAft>
              <a:buFont typeface="Arial" panose="020B0604020202020204" pitchFamily="34" charset="0"/>
              <a:buChar char="•"/>
            </a:pPr>
            <a:r>
              <a:rPr lang="en-US" sz="825" dirty="0">
                <a:solidFill>
                  <a:srgbClr val="000000"/>
                </a:solidFill>
              </a:rPr>
              <a:t>Associate SME development and career paths</a:t>
            </a:r>
            <a:endParaRPr lang="en-US" sz="900" dirty="0">
              <a:solidFill>
                <a:srgbClr val="000000"/>
              </a:solidFill>
            </a:endParaRPr>
          </a:p>
          <a:p>
            <a:pPr marL="128588" indent="-128588" defTabSz="342900">
              <a:lnSpc>
                <a:spcPts val="1575"/>
              </a:lnSpc>
              <a:spcAft>
                <a:spcPts val="600"/>
              </a:spcAft>
              <a:buFont typeface="Arial" panose="020B0604020202020204" pitchFamily="34" charset="0"/>
              <a:buChar char="•"/>
            </a:pPr>
            <a:r>
              <a:rPr lang="en-US" sz="825" dirty="0">
                <a:solidFill>
                  <a:srgbClr val="000000"/>
                </a:solidFill>
              </a:rPr>
              <a:t>Subject matter expertise - teams, &amp; associates</a:t>
            </a:r>
          </a:p>
        </p:txBody>
      </p:sp>
      <p:pic>
        <p:nvPicPr>
          <p:cNvPr id="41" name="Picture 40"/>
          <p:cNvPicPr>
            <a:picLocks noChangeAspect="1"/>
          </p:cNvPicPr>
          <p:nvPr/>
        </p:nvPicPr>
        <p:blipFill>
          <a:blip r:embed="rId3"/>
          <a:stretch>
            <a:fillRect/>
          </a:stretch>
        </p:blipFill>
        <p:spPr>
          <a:xfrm>
            <a:off x="1406767" y="3010765"/>
            <a:ext cx="204431" cy="379952"/>
          </a:xfrm>
          <a:prstGeom prst="rect">
            <a:avLst/>
          </a:prstGeom>
        </p:spPr>
      </p:pic>
      <p:pic>
        <p:nvPicPr>
          <p:cNvPr id="42" name="Picture 41"/>
          <p:cNvPicPr>
            <a:picLocks noChangeAspect="1"/>
          </p:cNvPicPr>
          <p:nvPr/>
        </p:nvPicPr>
        <p:blipFill>
          <a:blip r:embed="rId4"/>
          <a:stretch>
            <a:fillRect/>
          </a:stretch>
        </p:blipFill>
        <p:spPr>
          <a:xfrm>
            <a:off x="1334232" y="968448"/>
            <a:ext cx="145055" cy="354276"/>
          </a:xfrm>
          <a:prstGeom prst="rect">
            <a:avLst/>
          </a:prstGeom>
        </p:spPr>
      </p:pic>
      <p:sp>
        <p:nvSpPr>
          <p:cNvPr id="23" name="Shape 224"/>
          <p:cNvSpPr/>
          <p:nvPr/>
        </p:nvSpPr>
        <p:spPr>
          <a:xfrm rot="10800000">
            <a:off x="1479287" y="2681498"/>
            <a:ext cx="3010071" cy="64008"/>
          </a:xfrm>
          <a:prstGeom prst="rect">
            <a:avLst/>
          </a:prstGeom>
          <a:solidFill>
            <a:srgbClr val="6AC605"/>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dirty="0">
              <a:solidFill>
                <a:srgbClr val="FFFFFF"/>
              </a:solidFill>
              <a:latin typeface="Calibri Light"/>
              <a:ea typeface="Calibri Light"/>
              <a:cs typeface="Calibri Light"/>
              <a:sym typeface="Calibri Light"/>
            </a:endParaRPr>
          </a:p>
        </p:txBody>
      </p:sp>
      <p:sp>
        <p:nvSpPr>
          <p:cNvPr id="24" name="Shape 224"/>
          <p:cNvSpPr/>
          <p:nvPr/>
        </p:nvSpPr>
        <p:spPr>
          <a:xfrm rot="10800000">
            <a:off x="4640885" y="2681498"/>
            <a:ext cx="3010071" cy="64008"/>
          </a:xfrm>
          <a:prstGeom prst="rect">
            <a:avLst/>
          </a:prstGeom>
          <a:solidFill>
            <a:srgbClr val="6AC605"/>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dirty="0">
              <a:solidFill>
                <a:srgbClr val="FFFFFF"/>
              </a:solidFill>
              <a:latin typeface="Calibri Light"/>
              <a:ea typeface="Calibri Light"/>
              <a:cs typeface="Calibri Light"/>
              <a:sym typeface="Calibri Light"/>
            </a:endParaRPr>
          </a:p>
        </p:txBody>
      </p:sp>
      <p:sp>
        <p:nvSpPr>
          <p:cNvPr id="25" name="Shape 224"/>
          <p:cNvSpPr/>
          <p:nvPr/>
        </p:nvSpPr>
        <p:spPr>
          <a:xfrm rot="10800000">
            <a:off x="1479287" y="4739690"/>
            <a:ext cx="3010071" cy="64008"/>
          </a:xfrm>
          <a:prstGeom prst="rect">
            <a:avLst/>
          </a:prstGeom>
          <a:solidFill>
            <a:srgbClr val="6AC605"/>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dirty="0">
              <a:solidFill>
                <a:srgbClr val="FFFFFF"/>
              </a:solidFill>
              <a:latin typeface="Calibri Light"/>
              <a:ea typeface="Calibri Light"/>
              <a:cs typeface="Calibri Light"/>
              <a:sym typeface="Calibri Light"/>
            </a:endParaRPr>
          </a:p>
        </p:txBody>
      </p:sp>
      <p:sp>
        <p:nvSpPr>
          <p:cNvPr id="26" name="Shape 224"/>
          <p:cNvSpPr/>
          <p:nvPr/>
        </p:nvSpPr>
        <p:spPr>
          <a:xfrm rot="10800000">
            <a:off x="4640885" y="4720590"/>
            <a:ext cx="3010071" cy="64008"/>
          </a:xfrm>
          <a:prstGeom prst="rect">
            <a:avLst/>
          </a:prstGeom>
          <a:solidFill>
            <a:srgbClr val="6AC605"/>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dirty="0">
              <a:solidFill>
                <a:srgbClr val="FFFFFF"/>
              </a:solidFill>
              <a:latin typeface="Calibri Light"/>
              <a:ea typeface="Calibri Light"/>
              <a:cs typeface="Calibri Light"/>
              <a:sym typeface="Calibri Light"/>
            </a:endParaRPr>
          </a:p>
        </p:txBody>
      </p:sp>
      <p:pic>
        <p:nvPicPr>
          <p:cNvPr id="30" name="image86.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28501" y="915613"/>
            <a:ext cx="305336" cy="407114"/>
          </a:xfrm>
          <a:prstGeom prst="rect">
            <a:avLst/>
          </a:prstGeom>
          <a:ln w="12700">
            <a:miter lim="400000"/>
          </a:ln>
        </p:spPr>
      </p:pic>
      <p:sp>
        <p:nvSpPr>
          <p:cNvPr id="43" name="Shape 224"/>
          <p:cNvSpPr/>
          <p:nvPr/>
        </p:nvSpPr>
        <p:spPr>
          <a:xfrm rot="10800000">
            <a:off x="3362248" y="851393"/>
            <a:ext cx="2326633" cy="1833267"/>
          </a:xfrm>
          <a:prstGeom prst="rect">
            <a:avLst/>
          </a:prstGeom>
          <a:solidFill>
            <a:schemeClr val="accent5">
              <a:lumMod val="20000"/>
              <a:lumOff val="80000"/>
            </a:schemeClr>
          </a:solidFill>
          <a:ln w="12700" cap="flat">
            <a:noFill/>
            <a:miter lim="400000"/>
          </a:ln>
          <a:effectLst/>
        </p:spPr>
        <p:txBody>
          <a:bodyPr wrap="square" lIns="34289" tIns="34289" rIns="34289" bIns="34289" numCol="1" anchor="t">
            <a:noAutofit/>
          </a:bodyPr>
          <a:lstStyle/>
          <a:p>
            <a:pPr algn="ctr" defTabSz="342900">
              <a:defRPr sz="1500">
                <a:solidFill>
                  <a:srgbClr val="FFFFFF"/>
                </a:solidFill>
                <a:latin typeface="Calibri Light"/>
                <a:ea typeface="Calibri Light"/>
                <a:cs typeface="Calibri Light"/>
                <a:sym typeface="Calibri Light"/>
              </a:defRPr>
            </a:pPr>
            <a:endParaRPr sz="1125" dirty="0">
              <a:solidFill>
                <a:srgbClr val="FFFFFF"/>
              </a:solidFill>
              <a:latin typeface="Calibri Light"/>
              <a:ea typeface="Calibri Light"/>
              <a:cs typeface="Calibri Light"/>
              <a:sym typeface="Calibri Light"/>
            </a:endParaRPr>
          </a:p>
        </p:txBody>
      </p:sp>
      <p:sp>
        <p:nvSpPr>
          <p:cNvPr id="44" name="TextBox 43"/>
          <p:cNvSpPr txBox="1"/>
          <p:nvPr/>
        </p:nvSpPr>
        <p:spPr>
          <a:xfrm>
            <a:off x="3576272" y="851395"/>
            <a:ext cx="2176095" cy="1631216"/>
          </a:xfrm>
          <a:prstGeom prst="rect">
            <a:avLst/>
          </a:prstGeom>
          <a:noFill/>
        </p:spPr>
        <p:txBody>
          <a:bodyPr wrap="square" rtlCol="0">
            <a:spAutoFit/>
          </a:bodyPr>
          <a:lstStyle/>
          <a:p>
            <a:pPr defTabSz="342900">
              <a:lnSpc>
                <a:spcPts val="1575"/>
              </a:lnSpc>
              <a:spcAft>
                <a:spcPts val="600"/>
              </a:spcAft>
            </a:pPr>
            <a:r>
              <a:rPr lang="en-US" sz="1275" b="1" dirty="0">
                <a:solidFill>
                  <a:srgbClr val="011E74"/>
                </a:solidFill>
              </a:rPr>
              <a:t>Productivity Optimization</a:t>
            </a:r>
          </a:p>
          <a:p>
            <a:pPr marL="128588" indent="-128588" defTabSz="342900">
              <a:lnSpc>
                <a:spcPts val="1575"/>
              </a:lnSpc>
              <a:spcAft>
                <a:spcPts val="600"/>
              </a:spcAft>
              <a:buFont typeface="Arial" panose="020B0604020202020204" pitchFamily="34" charset="0"/>
              <a:buChar char="•"/>
            </a:pPr>
            <a:r>
              <a:rPr lang="en-US" sz="825" dirty="0">
                <a:solidFill>
                  <a:srgbClr val="000000"/>
                </a:solidFill>
              </a:rPr>
              <a:t>Efficiency and effectiveness</a:t>
            </a:r>
          </a:p>
          <a:p>
            <a:pPr marL="128588" indent="-128588" defTabSz="342900">
              <a:lnSpc>
                <a:spcPts val="1575"/>
              </a:lnSpc>
              <a:spcAft>
                <a:spcPts val="600"/>
              </a:spcAft>
              <a:buFont typeface="Arial" panose="020B0604020202020204" pitchFamily="34" charset="0"/>
              <a:buChar char="•"/>
            </a:pPr>
            <a:r>
              <a:rPr lang="en-US" sz="825" dirty="0">
                <a:solidFill>
                  <a:srgbClr val="000000"/>
                </a:solidFill>
              </a:rPr>
              <a:t>Resource management / load balancing</a:t>
            </a:r>
          </a:p>
          <a:p>
            <a:pPr marL="128588" indent="-128588" defTabSz="342900">
              <a:lnSpc>
                <a:spcPts val="1575"/>
              </a:lnSpc>
              <a:spcAft>
                <a:spcPts val="600"/>
              </a:spcAft>
              <a:buFont typeface="Arial" panose="020B0604020202020204" pitchFamily="34" charset="0"/>
              <a:buChar char="•"/>
            </a:pPr>
            <a:r>
              <a:rPr lang="en-US" sz="825" dirty="0">
                <a:solidFill>
                  <a:srgbClr val="000000"/>
                </a:solidFill>
              </a:rPr>
              <a:t>End-to-end lifecycle focus and view</a:t>
            </a:r>
          </a:p>
          <a:p>
            <a:pPr marL="128588" indent="-128588" defTabSz="342900">
              <a:lnSpc>
                <a:spcPts val="1575"/>
              </a:lnSpc>
              <a:spcAft>
                <a:spcPts val="600"/>
              </a:spcAft>
              <a:buFont typeface="Arial" panose="020B0604020202020204" pitchFamily="34" charset="0"/>
              <a:buChar char="•"/>
            </a:pPr>
            <a:r>
              <a:rPr lang="en-US" sz="825" dirty="0">
                <a:solidFill>
                  <a:srgbClr val="000000"/>
                </a:solidFill>
              </a:rPr>
              <a:t>Robotics/RPA &amp; OnBase/BRE initiatives</a:t>
            </a:r>
            <a:endParaRPr lang="en-US" sz="1425" dirty="0">
              <a:solidFill>
                <a:srgbClr val="011E74"/>
              </a:solidFill>
            </a:endParaRPr>
          </a:p>
        </p:txBody>
      </p:sp>
      <p:pic>
        <p:nvPicPr>
          <p:cNvPr id="46" name="Picture 45"/>
          <p:cNvPicPr>
            <a:picLocks noChangeAspect="1"/>
          </p:cNvPicPr>
          <p:nvPr/>
        </p:nvPicPr>
        <p:blipFill>
          <a:blip r:embed="rId6"/>
          <a:stretch>
            <a:fillRect/>
          </a:stretch>
        </p:blipFill>
        <p:spPr>
          <a:xfrm>
            <a:off x="3375208" y="915613"/>
            <a:ext cx="201065" cy="459950"/>
          </a:xfrm>
          <a:prstGeom prst="rect">
            <a:avLst/>
          </a:prstGeom>
        </p:spPr>
      </p:pic>
      <p:pic>
        <p:nvPicPr>
          <p:cNvPr id="47" name="Picture 46"/>
          <p:cNvPicPr>
            <a:picLocks noChangeAspect="1"/>
          </p:cNvPicPr>
          <p:nvPr/>
        </p:nvPicPr>
        <p:blipFill>
          <a:blip r:embed="rId3"/>
          <a:stretch>
            <a:fillRect/>
          </a:stretch>
        </p:blipFill>
        <p:spPr>
          <a:xfrm>
            <a:off x="4710737" y="3010765"/>
            <a:ext cx="197576" cy="379952"/>
          </a:xfrm>
          <a:prstGeom prst="rect">
            <a:avLst/>
          </a:prstGeom>
        </p:spPr>
      </p:pic>
    </p:spTree>
    <p:extLst>
      <p:ext uri="{BB962C8B-B14F-4D97-AF65-F5344CB8AC3E}">
        <p14:creationId xmlns:p14="http://schemas.microsoft.com/office/powerpoint/2010/main" val="39397747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20363" y="3424155"/>
            <a:ext cx="6118753" cy="759582"/>
          </a:xfrm>
        </p:spPr>
        <p:txBody>
          <a:bodyPr/>
          <a:lstStyle/>
          <a:p>
            <a:r>
              <a:rPr lang="en-US" sz="3600" dirty="0"/>
              <a:t>Our Company</a:t>
            </a:r>
          </a:p>
        </p:txBody>
      </p:sp>
      <p:sp>
        <p:nvSpPr>
          <p:cNvPr id="3" name="Slide Number Placeholder 2"/>
          <p:cNvSpPr>
            <a:spLocks noGrp="1"/>
          </p:cNvSpPr>
          <p:nvPr>
            <p:ph type="sldNum" sz="quarter" idx="12"/>
          </p:nvPr>
        </p:nvSpPr>
        <p:spPr/>
        <p:txBody>
          <a:bodyPr/>
          <a:lstStyle/>
          <a:p>
            <a:fld id="{AF88E988-FB04-AB4E-BE5A-59F242AF7F7A}" type="slidenum">
              <a:rPr lang="en-US" smtClean="0"/>
              <a:pPr/>
              <a:t>6</a:t>
            </a:fld>
            <a:endParaRPr lang="en-US" dirty="0"/>
          </a:p>
        </p:txBody>
      </p:sp>
    </p:spTree>
    <p:extLst>
      <p:ext uri="{BB962C8B-B14F-4D97-AF65-F5344CB8AC3E}">
        <p14:creationId xmlns:p14="http://schemas.microsoft.com/office/powerpoint/2010/main" val="12618389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Realization of SE2</a:t>
            </a:r>
            <a:endParaRPr lang="en-US" dirty="0"/>
          </a:p>
        </p:txBody>
      </p:sp>
      <p:sp>
        <p:nvSpPr>
          <p:cNvPr id="4" name="Slide Number Placeholder 3"/>
          <p:cNvSpPr>
            <a:spLocks noGrp="1"/>
          </p:cNvSpPr>
          <p:nvPr>
            <p:ph type="sldNum" sz="quarter" idx="12"/>
          </p:nvPr>
        </p:nvSpPr>
        <p:spPr/>
        <p:txBody>
          <a:bodyPr/>
          <a:lstStyle/>
          <a:p>
            <a:fld id="{AF88E988-FB04-AB4E-BE5A-59F242AF7F7A}" type="slidenum">
              <a:rPr lang="en-US" smtClean="0"/>
              <a:pPr/>
              <a:t>7</a:t>
            </a:fld>
            <a:endParaRPr lang="en-US" dirty="0"/>
          </a:p>
        </p:txBody>
      </p:sp>
      <p:pic>
        <p:nvPicPr>
          <p:cNvPr id="6" name="se2 logo"/>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33805" y="1123952"/>
            <a:ext cx="1685063" cy="634377"/>
          </a:xfrm>
          <a:prstGeom prst="rect">
            <a:avLst/>
          </a:prstGeom>
          <a:noFill/>
          <a:extLst>
            <a:ext uri="{909E8E84-426E-40DD-AFC4-6F175D3DCCD1}">
              <a14:hiddenFill xmlns:a14="http://schemas.microsoft.com/office/drawing/2010/main">
                <a:solidFill>
                  <a:srgbClr val="FFFFFF"/>
                </a:solidFill>
              </a14:hiddenFill>
            </a:ext>
          </a:extLst>
        </p:spPr>
      </p:pic>
      <p:pic>
        <p:nvPicPr>
          <p:cNvPr id="7" name="sbc" descr="C:\Users\setter\Documents\My Titles\Meet_se2_largescreen\images\Security-Benefit-Logo.png"/>
          <p:cNvPicPr>
            <a:picLocks noChangeAspect="1" noChangeArrowheads="1"/>
          </p:cNvPicPr>
          <p:nvPr/>
        </p:nvPicPr>
        <p:blipFill rotWithShape="1">
          <a:blip r:embed="rId4">
            <a:extLst>
              <a:ext uri="{28A0092B-C50C-407E-A947-70E740481C1C}">
                <a14:useLocalDpi xmlns:a14="http://schemas.microsoft.com/office/drawing/2010/main" val="0"/>
              </a:ext>
            </a:extLst>
          </a:blip>
          <a:srcRect t="25055" r="78353" b="25748"/>
          <a:stretch/>
        </p:blipFill>
        <p:spPr bwMode="auto">
          <a:xfrm>
            <a:off x="484256" y="2073097"/>
            <a:ext cx="1053531" cy="1355876"/>
          </a:xfrm>
          <a:prstGeom prst="rect">
            <a:avLst/>
          </a:prstGeom>
          <a:noFill/>
          <a:extLst>
            <a:ext uri="{909E8E84-426E-40DD-AFC4-6F175D3DCCD1}">
              <a14:hiddenFill xmlns:a14="http://schemas.microsoft.com/office/drawing/2010/main">
                <a:solidFill>
                  <a:srgbClr val="FFFFFF"/>
                </a:solidFill>
              </a14:hiddenFill>
            </a:ext>
          </a:extLst>
        </p:spPr>
      </p:pic>
      <p:sp>
        <p:nvSpPr>
          <p:cNvPr id="8" name="benefits"/>
          <p:cNvSpPr txBox="1"/>
          <p:nvPr/>
        </p:nvSpPr>
        <p:spPr>
          <a:xfrm>
            <a:off x="1780375" y="4410538"/>
            <a:ext cx="5583259" cy="523220"/>
          </a:xfrm>
          <a:prstGeom prst="rect">
            <a:avLst/>
          </a:prstGeom>
          <a:noFill/>
        </p:spPr>
        <p:txBody>
          <a:bodyPr wrap="none" lIns="91432" tIns="45716" rIns="91432" bIns="45716" rtlCol="0">
            <a:spAutoFit/>
          </a:bodyPr>
          <a:lstStyle/>
          <a:p>
            <a:pPr algn="ctr" defTabSz="914310"/>
            <a:r>
              <a:rPr lang="en-US" sz="2800" dirty="0">
                <a:solidFill>
                  <a:prstClr val="white"/>
                </a:solidFill>
                <a:latin typeface="Calibri"/>
              </a:rPr>
              <a:t>Would this benefit other companies?</a:t>
            </a:r>
            <a:endParaRPr lang="en-US" sz="2800" baseline="30000" dirty="0">
              <a:solidFill>
                <a:prstClr val="white"/>
              </a:solidFill>
              <a:latin typeface="Calibri"/>
            </a:endParaRPr>
          </a:p>
        </p:txBody>
      </p:sp>
      <p:sp>
        <p:nvSpPr>
          <p:cNvPr id="9" name="multitenancy"/>
          <p:cNvSpPr txBox="1"/>
          <p:nvPr/>
        </p:nvSpPr>
        <p:spPr>
          <a:xfrm>
            <a:off x="1941570" y="3733099"/>
            <a:ext cx="4856458" cy="954107"/>
          </a:xfrm>
          <a:prstGeom prst="rect">
            <a:avLst/>
          </a:prstGeom>
          <a:noFill/>
        </p:spPr>
        <p:txBody>
          <a:bodyPr wrap="none" lIns="91432" tIns="45716" rIns="91432" bIns="45716" rtlCol="0">
            <a:spAutoFit/>
          </a:bodyPr>
          <a:lstStyle/>
          <a:p>
            <a:pPr algn="ctr" defTabSz="914310"/>
            <a:r>
              <a:rPr lang="en-US" sz="2800" dirty="0">
                <a:latin typeface="Calibri"/>
              </a:rPr>
              <a:t>Could there be segregated </a:t>
            </a:r>
          </a:p>
          <a:p>
            <a:pPr algn="ctr" defTabSz="914310"/>
            <a:r>
              <a:rPr lang="en-US" sz="2800" dirty="0">
                <a:latin typeface="Calibri"/>
              </a:rPr>
              <a:t>functionality &amp;“multi-tenancy”?</a:t>
            </a:r>
            <a:endParaRPr lang="en-US" sz="2800" baseline="30000" dirty="0">
              <a:latin typeface="Calibri"/>
            </a:endParaRPr>
          </a:p>
        </p:txBody>
      </p:sp>
      <p:sp>
        <p:nvSpPr>
          <p:cNvPr id="10" name="Launch se2"/>
          <p:cNvSpPr txBox="1"/>
          <p:nvPr/>
        </p:nvSpPr>
        <p:spPr>
          <a:xfrm>
            <a:off x="3224517" y="3705264"/>
            <a:ext cx="2672526" cy="646331"/>
          </a:xfrm>
          <a:prstGeom prst="rect">
            <a:avLst/>
          </a:prstGeom>
          <a:noFill/>
        </p:spPr>
        <p:txBody>
          <a:bodyPr wrap="none" lIns="91432" tIns="45716" rIns="91432" bIns="45716" rtlCol="0">
            <a:spAutoFit/>
          </a:bodyPr>
          <a:lstStyle/>
          <a:p>
            <a:pPr defTabSz="914310"/>
            <a:r>
              <a:rPr lang="en-US" sz="3600" dirty="0">
                <a:latin typeface="Calibri"/>
              </a:rPr>
              <a:t>SE2</a:t>
            </a:r>
            <a:r>
              <a:rPr lang="en-US" sz="3600" baseline="30000" dirty="0">
                <a:latin typeface="Calibri"/>
              </a:rPr>
              <a:t> </a:t>
            </a:r>
            <a:r>
              <a:rPr lang="en-US" sz="3600" dirty="0">
                <a:latin typeface="Calibri"/>
              </a:rPr>
              <a:t>Launches</a:t>
            </a:r>
            <a:endParaRPr lang="en-US" sz="3600" baseline="30000" dirty="0">
              <a:latin typeface="Calibri"/>
            </a:endParaRPr>
          </a:p>
        </p:txBody>
      </p:sp>
      <p:grpSp>
        <p:nvGrpSpPr>
          <p:cNvPr id="11" name="GS group"/>
          <p:cNvGrpSpPr/>
          <p:nvPr/>
        </p:nvGrpSpPr>
        <p:grpSpPr>
          <a:xfrm>
            <a:off x="7481156" y="3266372"/>
            <a:ext cx="1402435" cy="1425615"/>
            <a:chOff x="7305748" y="4857876"/>
            <a:chExt cx="1516658" cy="1710740"/>
          </a:xfrm>
        </p:grpSpPr>
        <p:pic>
          <p:nvPicPr>
            <p:cNvPr id="12" name="Goldman Sacs Label" descr="C:\Users\setter\Documents\My Titles\Meet_se2\images\Goldman-Sach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6740" y="4857876"/>
              <a:ext cx="1034674" cy="11923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305748" y="6125417"/>
              <a:ext cx="1516658" cy="443199"/>
            </a:xfrm>
            <a:prstGeom prst="rect">
              <a:avLst/>
            </a:prstGeom>
            <a:noFill/>
          </p:spPr>
          <p:txBody>
            <a:bodyPr wrap="none" rtlCol="0">
              <a:spAutoFit/>
            </a:bodyPr>
            <a:lstStyle/>
            <a:p>
              <a:pPr defTabSz="914310"/>
              <a:r>
                <a:rPr lang="en-US" sz="1600" dirty="0">
                  <a:latin typeface="Calibri"/>
                </a:rPr>
                <a:t>First</a:t>
              </a:r>
              <a:r>
                <a:rPr lang="en-US" dirty="0">
                  <a:latin typeface="Calibri"/>
                </a:rPr>
                <a:t> </a:t>
              </a:r>
              <a:r>
                <a:rPr lang="en-US" sz="1600" dirty="0">
                  <a:latin typeface="Calibri"/>
                </a:rPr>
                <a:t>Customer</a:t>
              </a:r>
              <a:endParaRPr lang="en-US" dirty="0">
                <a:latin typeface="Calibri"/>
              </a:endParaRPr>
            </a:p>
          </p:txBody>
        </p:sp>
      </p:grpSp>
      <p:sp>
        <p:nvSpPr>
          <p:cNvPr id="14" name="2005"/>
          <p:cNvSpPr/>
          <p:nvPr/>
        </p:nvSpPr>
        <p:spPr>
          <a:xfrm>
            <a:off x="4369802" y="2896602"/>
            <a:ext cx="1468933" cy="610872"/>
          </a:xfrm>
          <a:custGeom>
            <a:avLst/>
            <a:gdLst>
              <a:gd name="connsiteX0" fmla="*/ 0 w 1468933"/>
              <a:gd name="connsiteY0" fmla="*/ 0 h 2016000"/>
              <a:gd name="connsiteX1" fmla="*/ 1468933 w 1468933"/>
              <a:gd name="connsiteY1" fmla="*/ 0 h 2016000"/>
              <a:gd name="connsiteX2" fmla="*/ 1468933 w 1468933"/>
              <a:gd name="connsiteY2" fmla="*/ 2016000 h 2016000"/>
              <a:gd name="connsiteX3" fmla="*/ 0 w 1468933"/>
              <a:gd name="connsiteY3" fmla="*/ 2016000 h 2016000"/>
              <a:gd name="connsiteX4" fmla="*/ 0 w 1468933"/>
              <a:gd name="connsiteY4" fmla="*/ 0 h 2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8933" h="2016000">
                <a:moveTo>
                  <a:pt x="0" y="0"/>
                </a:moveTo>
                <a:lnTo>
                  <a:pt x="1468933" y="0"/>
                </a:lnTo>
                <a:lnTo>
                  <a:pt x="1468933" y="2016000"/>
                </a:lnTo>
                <a:lnTo>
                  <a:pt x="0" y="2016000"/>
                </a:lnTo>
                <a:lnTo>
                  <a:pt x="0" y="0"/>
                </a:lnTo>
                <a:close/>
              </a:path>
            </a:pathLst>
          </a:custGeom>
          <a:noFill/>
          <a:ln>
            <a:noFill/>
          </a:ln>
          <a:effectLst/>
        </p:spPr>
        <p:txBody>
          <a:bodyPr spcFirstLastPara="0" vert="horz" wrap="square" lIns="0" tIns="568904" rIns="0" bIns="568904" numCol="1" spcCol="1270" anchor="ctr" anchorCtr="0">
            <a:noAutofit/>
          </a:bodyPr>
          <a:lstStyle/>
          <a:p>
            <a:pPr algn="ctr" defTabSz="2488952">
              <a:lnSpc>
                <a:spcPct val="90000"/>
              </a:lnSpc>
              <a:spcBef>
                <a:spcPct val="0"/>
              </a:spcBef>
              <a:spcAft>
                <a:spcPct val="35000"/>
              </a:spcAft>
              <a:defRPr/>
            </a:pPr>
            <a:r>
              <a:rPr lang="en-US" sz="3200" kern="0" dirty="0">
                <a:solidFill>
                  <a:srgbClr val="002F87"/>
                </a:solidFill>
                <a:latin typeface="Calibri"/>
              </a:rPr>
              <a:t>2005</a:t>
            </a:r>
            <a:endParaRPr lang="en-US" sz="4000" kern="0" dirty="0">
              <a:solidFill>
                <a:srgbClr val="002F87"/>
              </a:solidFill>
              <a:latin typeface="Calibri"/>
            </a:endParaRPr>
          </a:p>
        </p:txBody>
      </p:sp>
      <p:sp>
        <p:nvSpPr>
          <p:cNvPr id="15" name="2003"/>
          <p:cNvSpPr/>
          <p:nvPr/>
        </p:nvSpPr>
        <p:spPr>
          <a:xfrm>
            <a:off x="2991838" y="2896602"/>
            <a:ext cx="1468933" cy="610872"/>
          </a:xfrm>
          <a:custGeom>
            <a:avLst/>
            <a:gdLst>
              <a:gd name="connsiteX0" fmla="*/ 0 w 1468933"/>
              <a:gd name="connsiteY0" fmla="*/ 0 h 2016000"/>
              <a:gd name="connsiteX1" fmla="*/ 1468933 w 1468933"/>
              <a:gd name="connsiteY1" fmla="*/ 0 h 2016000"/>
              <a:gd name="connsiteX2" fmla="*/ 1468933 w 1468933"/>
              <a:gd name="connsiteY2" fmla="*/ 2016000 h 2016000"/>
              <a:gd name="connsiteX3" fmla="*/ 0 w 1468933"/>
              <a:gd name="connsiteY3" fmla="*/ 2016000 h 2016000"/>
              <a:gd name="connsiteX4" fmla="*/ 0 w 1468933"/>
              <a:gd name="connsiteY4" fmla="*/ 0 h 2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8933" h="2016000">
                <a:moveTo>
                  <a:pt x="0" y="0"/>
                </a:moveTo>
                <a:lnTo>
                  <a:pt x="1468933" y="0"/>
                </a:lnTo>
                <a:lnTo>
                  <a:pt x="1468933" y="2016000"/>
                </a:lnTo>
                <a:lnTo>
                  <a:pt x="0" y="2016000"/>
                </a:lnTo>
                <a:lnTo>
                  <a:pt x="0" y="0"/>
                </a:lnTo>
                <a:close/>
              </a:path>
            </a:pathLst>
          </a:custGeom>
          <a:noFill/>
          <a:ln>
            <a:noFill/>
          </a:ln>
          <a:effectLst/>
        </p:spPr>
        <p:txBody>
          <a:bodyPr spcFirstLastPara="0" vert="horz" wrap="square" lIns="0" tIns="568904" rIns="0" bIns="568904" numCol="1" spcCol="1270" anchor="ctr" anchorCtr="0">
            <a:noAutofit/>
          </a:bodyPr>
          <a:lstStyle/>
          <a:p>
            <a:pPr algn="ctr" defTabSz="2488952">
              <a:lnSpc>
                <a:spcPct val="90000"/>
              </a:lnSpc>
              <a:spcBef>
                <a:spcPct val="0"/>
              </a:spcBef>
              <a:spcAft>
                <a:spcPct val="35000"/>
              </a:spcAft>
              <a:defRPr/>
            </a:pPr>
            <a:r>
              <a:rPr lang="en-US" sz="3200" kern="0" dirty="0">
                <a:solidFill>
                  <a:srgbClr val="002F87"/>
                </a:solidFill>
                <a:latin typeface="Calibri"/>
              </a:rPr>
              <a:t>2003</a:t>
            </a:r>
            <a:endParaRPr lang="en-US" sz="4000" kern="0" dirty="0">
              <a:solidFill>
                <a:srgbClr val="002F87"/>
              </a:solidFill>
              <a:latin typeface="Calibri"/>
            </a:endParaRPr>
          </a:p>
        </p:txBody>
      </p:sp>
      <p:sp>
        <p:nvSpPr>
          <p:cNvPr id="16" name="2000"/>
          <p:cNvSpPr/>
          <p:nvPr/>
        </p:nvSpPr>
        <p:spPr>
          <a:xfrm>
            <a:off x="1537789" y="3087737"/>
            <a:ext cx="1468933" cy="228600"/>
          </a:xfrm>
          <a:custGeom>
            <a:avLst/>
            <a:gdLst>
              <a:gd name="connsiteX0" fmla="*/ 0 w 1468933"/>
              <a:gd name="connsiteY0" fmla="*/ 0 h 2016000"/>
              <a:gd name="connsiteX1" fmla="*/ 1468933 w 1468933"/>
              <a:gd name="connsiteY1" fmla="*/ 0 h 2016000"/>
              <a:gd name="connsiteX2" fmla="*/ 1468933 w 1468933"/>
              <a:gd name="connsiteY2" fmla="*/ 2016000 h 2016000"/>
              <a:gd name="connsiteX3" fmla="*/ 0 w 1468933"/>
              <a:gd name="connsiteY3" fmla="*/ 2016000 h 2016000"/>
              <a:gd name="connsiteX4" fmla="*/ 0 w 1468933"/>
              <a:gd name="connsiteY4" fmla="*/ 0 h 2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8933" h="2016000">
                <a:moveTo>
                  <a:pt x="0" y="0"/>
                </a:moveTo>
                <a:lnTo>
                  <a:pt x="1468933" y="0"/>
                </a:lnTo>
                <a:lnTo>
                  <a:pt x="1468933" y="2016000"/>
                </a:lnTo>
                <a:lnTo>
                  <a:pt x="0" y="2016000"/>
                </a:lnTo>
                <a:lnTo>
                  <a:pt x="0" y="0"/>
                </a:lnTo>
                <a:close/>
              </a:path>
            </a:pathLst>
          </a:custGeom>
          <a:noFill/>
          <a:ln>
            <a:noFill/>
          </a:ln>
          <a:effectLst/>
        </p:spPr>
        <p:txBody>
          <a:bodyPr spcFirstLastPara="0" vert="horz" wrap="square" lIns="0" tIns="568904" rIns="0" bIns="568904" numCol="1" spcCol="1270" anchor="ctr" anchorCtr="0">
            <a:noAutofit/>
          </a:bodyPr>
          <a:lstStyle/>
          <a:p>
            <a:pPr algn="ctr" defTabSz="2488952">
              <a:lnSpc>
                <a:spcPct val="90000"/>
              </a:lnSpc>
              <a:spcBef>
                <a:spcPct val="0"/>
              </a:spcBef>
              <a:spcAft>
                <a:spcPct val="35000"/>
              </a:spcAft>
              <a:defRPr/>
            </a:pPr>
            <a:r>
              <a:rPr lang="en-US" sz="3200" kern="0" dirty="0">
                <a:solidFill>
                  <a:srgbClr val="002F87"/>
                </a:solidFill>
                <a:latin typeface="Calibri"/>
              </a:rPr>
              <a:t>2000</a:t>
            </a:r>
            <a:endParaRPr lang="en-US" sz="4000" kern="0" dirty="0">
              <a:solidFill>
                <a:srgbClr val="002F87"/>
              </a:solidFill>
              <a:latin typeface="Calibri"/>
            </a:endParaRPr>
          </a:p>
        </p:txBody>
      </p:sp>
      <p:sp>
        <p:nvSpPr>
          <p:cNvPr id="17" name="se2 timeline"/>
          <p:cNvSpPr/>
          <p:nvPr/>
        </p:nvSpPr>
        <p:spPr>
          <a:xfrm>
            <a:off x="5254391" y="1790369"/>
            <a:ext cx="3629205" cy="261562"/>
          </a:xfrm>
          <a:custGeom>
            <a:avLst/>
            <a:gdLst>
              <a:gd name="connsiteX0" fmla="*/ 0 w 3508492"/>
              <a:gd name="connsiteY0" fmla="*/ 46782 h 187126"/>
              <a:gd name="connsiteX1" fmla="*/ 3414929 w 3508492"/>
              <a:gd name="connsiteY1" fmla="*/ 46782 h 187126"/>
              <a:gd name="connsiteX2" fmla="*/ 3414929 w 3508492"/>
              <a:gd name="connsiteY2" fmla="*/ 0 h 187126"/>
              <a:gd name="connsiteX3" fmla="*/ 3508492 w 3508492"/>
              <a:gd name="connsiteY3" fmla="*/ 93563 h 187126"/>
              <a:gd name="connsiteX4" fmla="*/ 3414929 w 3508492"/>
              <a:gd name="connsiteY4" fmla="*/ 187126 h 187126"/>
              <a:gd name="connsiteX5" fmla="*/ 3414929 w 3508492"/>
              <a:gd name="connsiteY5" fmla="*/ 140345 h 187126"/>
              <a:gd name="connsiteX6" fmla="*/ 0 w 3508492"/>
              <a:gd name="connsiteY6" fmla="*/ 140345 h 187126"/>
              <a:gd name="connsiteX7" fmla="*/ 0 w 3508492"/>
              <a:gd name="connsiteY7" fmla="*/ 46782 h 187126"/>
              <a:gd name="connsiteX0" fmla="*/ 0 w 3508492"/>
              <a:gd name="connsiteY0" fmla="*/ 46782 h 253518"/>
              <a:gd name="connsiteX1" fmla="*/ 3414929 w 3508492"/>
              <a:gd name="connsiteY1" fmla="*/ 46782 h 253518"/>
              <a:gd name="connsiteX2" fmla="*/ 3414929 w 3508492"/>
              <a:gd name="connsiteY2" fmla="*/ 0 h 253518"/>
              <a:gd name="connsiteX3" fmla="*/ 3508492 w 3508492"/>
              <a:gd name="connsiteY3" fmla="*/ 93563 h 253518"/>
              <a:gd name="connsiteX4" fmla="*/ 3420965 w 3508492"/>
              <a:gd name="connsiteY4" fmla="*/ 253518 h 253518"/>
              <a:gd name="connsiteX5" fmla="*/ 3414929 w 3508492"/>
              <a:gd name="connsiteY5" fmla="*/ 140345 h 253518"/>
              <a:gd name="connsiteX6" fmla="*/ 0 w 3508492"/>
              <a:gd name="connsiteY6" fmla="*/ 140345 h 253518"/>
              <a:gd name="connsiteX7" fmla="*/ 0 w 3508492"/>
              <a:gd name="connsiteY7" fmla="*/ 46782 h 253518"/>
              <a:gd name="connsiteX0" fmla="*/ 0 w 3508492"/>
              <a:gd name="connsiteY0" fmla="*/ 107138 h 313874"/>
              <a:gd name="connsiteX1" fmla="*/ 3414929 w 3508492"/>
              <a:gd name="connsiteY1" fmla="*/ 107138 h 313874"/>
              <a:gd name="connsiteX2" fmla="*/ 3411911 w 3508492"/>
              <a:gd name="connsiteY2" fmla="*/ 0 h 313874"/>
              <a:gd name="connsiteX3" fmla="*/ 3508492 w 3508492"/>
              <a:gd name="connsiteY3" fmla="*/ 153919 h 313874"/>
              <a:gd name="connsiteX4" fmla="*/ 3420965 w 3508492"/>
              <a:gd name="connsiteY4" fmla="*/ 313874 h 313874"/>
              <a:gd name="connsiteX5" fmla="*/ 3414929 w 3508492"/>
              <a:gd name="connsiteY5" fmla="*/ 200701 h 313874"/>
              <a:gd name="connsiteX6" fmla="*/ 0 w 3508492"/>
              <a:gd name="connsiteY6" fmla="*/ 200701 h 313874"/>
              <a:gd name="connsiteX7" fmla="*/ 0 w 3508492"/>
              <a:gd name="connsiteY7" fmla="*/ 107138 h 313874"/>
              <a:gd name="connsiteX0" fmla="*/ 0 w 3629205"/>
              <a:gd name="connsiteY0" fmla="*/ 107138 h 313874"/>
              <a:gd name="connsiteX1" fmla="*/ 3414929 w 3629205"/>
              <a:gd name="connsiteY1" fmla="*/ 107138 h 313874"/>
              <a:gd name="connsiteX2" fmla="*/ 3411911 w 3629205"/>
              <a:gd name="connsiteY2" fmla="*/ 0 h 313874"/>
              <a:gd name="connsiteX3" fmla="*/ 3629205 w 3629205"/>
              <a:gd name="connsiteY3" fmla="*/ 159955 h 313874"/>
              <a:gd name="connsiteX4" fmla="*/ 3420965 w 3629205"/>
              <a:gd name="connsiteY4" fmla="*/ 313874 h 313874"/>
              <a:gd name="connsiteX5" fmla="*/ 3414929 w 3629205"/>
              <a:gd name="connsiteY5" fmla="*/ 200701 h 313874"/>
              <a:gd name="connsiteX6" fmla="*/ 0 w 3629205"/>
              <a:gd name="connsiteY6" fmla="*/ 200701 h 313874"/>
              <a:gd name="connsiteX7" fmla="*/ 0 w 3629205"/>
              <a:gd name="connsiteY7" fmla="*/ 107138 h 31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9205" h="313874">
                <a:moveTo>
                  <a:pt x="0" y="107138"/>
                </a:moveTo>
                <a:lnTo>
                  <a:pt x="3414929" y="107138"/>
                </a:lnTo>
                <a:lnTo>
                  <a:pt x="3411911" y="0"/>
                </a:lnTo>
                <a:lnTo>
                  <a:pt x="3629205" y="159955"/>
                </a:lnTo>
                <a:lnTo>
                  <a:pt x="3420965" y="313874"/>
                </a:lnTo>
                <a:lnTo>
                  <a:pt x="3414929" y="200701"/>
                </a:lnTo>
                <a:lnTo>
                  <a:pt x="0" y="200701"/>
                </a:lnTo>
                <a:lnTo>
                  <a:pt x="0" y="107138"/>
                </a:lnTo>
                <a:close/>
              </a:path>
            </a:pathLst>
          </a:custGeom>
          <a:solidFill>
            <a:srgbClr val="002F87"/>
          </a:solidFill>
          <a:ln w="25400" cap="flat" cmpd="sng" algn="ctr">
            <a:noFill/>
            <a:prstDash val="solid"/>
          </a:ln>
          <a:effectLst>
            <a:outerShdw blurRad="50800" dist="38100" dir="2700000" algn="tl" rotWithShape="0">
              <a:prstClr val="black">
                <a:alpha val="40000"/>
              </a:prstClr>
            </a:outerShdw>
          </a:effectLst>
        </p:spPr>
      </p:sp>
      <p:cxnSp>
        <p:nvCxnSpPr>
          <p:cNvPr id="18" name="dotted line"/>
          <p:cNvCxnSpPr/>
          <p:nvPr/>
        </p:nvCxnSpPr>
        <p:spPr>
          <a:xfrm flipV="1">
            <a:off x="4460767" y="1914734"/>
            <a:ext cx="793623" cy="837021"/>
          </a:xfrm>
          <a:prstGeom prst="line">
            <a:avLst/>
          </a:prstGeom>
          <a:noFill/>
          <a:ln w="57150" cap="flat" cmpd="sng" algn="ctr">
            <a:solidFill>
              <a:srgbClr val="002F87"/>
            </a:solidFill>
            <a:prstDash val="sysDot"/>
          </a:ln>
          <a:effectLst/>
        </p:spPr>
      </p:cxnSp>
      <p:sp>
        <p:nvSpPr>
          <p:cNvPr id="19" name="sb timeline"/>
          <p:cNvSpPr/>
          <p:nvPr/>
        </p:nvSpPr>
        <p:spPr>
          <a:xfrm>
            <a:off x="1625188" y="2726721"/>
            <a:ext cx="7193717" cy="261562"/>
          </a:xfrm>
          <a:custGeom>
            <a:avLst/>
            <a:gdLst>
              <a:gd name="connsiteX0" fmla="*/ 0 w 3508492"/>
              <a:gd name="connsiteY0" fmla="*/ 46782 h 187126"/>
              <a:gd name="connsiteX1" fmla="*/ 3414929 w 3508492"/>
              <a:gd name="connsiteY1" fmla="*/ 46782 h 187126"/>
              <a:gd name="connsiteX2" fmla="*/ 3414929 w 3508492"/>
              <a:gd name="connsiteY2" fmla="*/ 0 h 187126"/>
              <a:gd name="connsiteX3" fmla="*/ 3508492 w 3508492"/>
              <a:gd name="connsiteY3" fmla="*/ 93563 h 187126"/>
              <a:gd name="connsiteX4" fmla="*/ 3414929 w 3508492"/>
              <a:gd name="connsiteY4" fmla="*/ 187126 h 187126"/>
              <a:gd name="connsiteX5" fmla="*/ 3414929 w 3508492"/>
              <a:gd name="connsiteY5" fmla="*/ 140345 h 187126"/>
              <a:gd name="connsiteX6" fmla="*/ 0 w 3508492"/>
              <a:gd name="connsiteY6" fmla="*/ 140345 h 187126"/>
              <a:gd name="connsiteX7" fmla="*/ 0 w 3508492"/>
              <a:gd name="connsiteY7" fmla="*/ 46782 h 187126"/>
              <a:gd name="connsiteX0" fmla="*/ 0 w 3508492"/>
              <a:gd name="connsiteY0" fmla="*/ 46782 h 253518"/>
              <a:gd name="connsiteX1" fmla="*/ 3414929 w 3508492"/>
              <a:gd name="connsiteY1" fmla="*/ 46782 h 253518"/>
              <a:gd name="connsiteX2" fmla="*/ 3414929 w 3508492"/>
              <a:gd name="connsiteY2" fmla="*/ 0 h 253518"/>
              <a:gd name="connsiteX3" fmla="*/ 3508492 w 3508492"/>
              <a:gd name="connsiteY3" fmla="*/ 93563 h 253518"/>
              <a:gd name="connsiteX4" fmla="*/ 3420965 w 3508492"/>
              <a:gd name="connsiteY4" fmla="*/ 253518 h 253518"/>
              <a:gd name="connsiteX5" fmla="*/ 3414929 w 3508492"/>
              <a:gd name="connsiteY5" fmla="*/ 140345 h 253518"/>
              <a:gd name="connsiteX6" fmla="*/ 0 w 3508492"/>
              <a:gd name="connsiteY6" fmla="*/ 140345 h 253518"/>
              <a:gd name="connsiteX7" fmla="*/ 0 w 3508492"/>
              <a:gd name="connsiteY7" fmla="*/ 46782 h 253518"/>
              <a:gd name="connsiteX0" fmla="*/ 0 w 3508492"/>
              <a:gd name="connsiteY0" fmla="*/ 107138 h 313874"/>
              <a:gd name="connsiteX1" fmla="*/ 3414929 w 3508492"/>
              <a:gd name="connsiteY1" fmla="*/ 107138 h 313874"/>
              <a:gd name="connsiteX2" fmla="*/ 3411911 w 3508492"/>
              <a:gd name="connsiteY2" fmla="*/ 0 h 313874"/>
              <a:gd name="connsiteX3" fmla="*/ 3508492 w 3508492"/>
              <a:gd name="connsiteY3" fmla="*/ 153919 h 313874"/>
              <a:gd name="connsiteX4" fmla="*/ 3420965 w 3508492"/>
              <a:gd name="connsiteY4" fmla="*/ 313874 h 313874"/>
              <a:gd name="connsiteX5" fmla="*/ 3414929 w 3508492"/>
              <a:gd name="connsiteY5" fmla="*/ 200701 h 313874"/>
              <a:gd name="connsiteX6" fmla="*/ 0 w 3508492"/>
              <a:gd name="connsiteY6" fmla="*/ 200701 h 313874"/>
              <a:gd name="connsiteX7" fmla="*/ 0 w 3508492"/>
              <a:gd name="connsiteY7" fmla="*/ 107138 h 313874"/>
              <a:gd name="connsiteX0" fmla="*/ 0 w 3629205"/>
              <a:gd name="connsiteY0" fmla="*/ 107138 h 313874"/>
              <a:gd name="connsiteX1" fmla="*/ 3414929 w 3629205"/>
              <a:gd name="connsiteY1" fmla="*/ 107138 h 313874"/>
              <a:gd name="connsiteX2" fmla="*/ 3411911 w 3629205"/>
              <a:gd name="connsiteY2" fmla="*/ 0 h 313874"/>
              <a:gd name="connsiteX3" fmla="*/ 3629205 w 3629205"/>
              <a:gd name="connsiteY3" fmla="*/ 159955 h 313874"/>
              <a:gd name="connsiteX4" fmla="*/ 3420965 w 3629205"/>
              <a:gd name="connsiteY4" fmla="*/ 313874 h 313874"/>
              <a:gd name="connsiteX5" fmla="*/ 3414929 w 3629205"/>
              <a:gd name="connsiteY5" fmla="*/ 200701 h 313874"/>
              <a:gd name="connsiteX6" fmla="*/ 0 w 3629205"/>
              <a:gd name="connsiteY6" fmla="*/ 200701 h 313874"/>
              <a:gd name="connsiteX7" fmla="*/ 0 w 3629205"/>
              <a:gd name="connsiteY7" fmla="*/ 107138 h 313874"/>
              <a:gd name="connsiteX0" fmla="*/ 0 w 3532225"/>
              <a:gd name="connsiteY0" fmla="*/ 107138 h 313874"/>
              <a:gd name="connsiteX1" fmla="*/ 3414929 w 3532225"/>
              <a:gd name="connsiteY1" fmla="*/ 107138 h 313874"/>
              <a:gd name="connsiteX2" fmla="*/ 3411911 w 3532225"/>
              <a:gd name="connsiteY2" fmla="*/ 0 h 313874"/>
              <a:gd name="connsiteX3" fmla="*/ 3532225 w 3532225"/>
              <a:gd name="connsiteY3" fmla="*/ 159955 h 313874"/>
              <a:gd name="connsiteX4" fmla="*/ 3420965 w 3532225"/>
              <a:gd name="connsiteY4" fmla="*/ 313874 h 313874"/>
              <a:gd name="connsiteX5" fmla="*/ 3414929 w 3532225"/>
              <a:gd name="connsiteY5" fmla="*/ 200701 h 313874"/>
              <a:gd name="connsiteX6" fmla="*/ 0 w 3532225"/>
              <a:gd name="connsiteY6" fmla="*/ 200701 h 313874"/>
              <a:gd name="connsiteX7" fmla="*/ 0 w 3532225"/>
              <a:gd name="connsiteY7" fmla="*/ 107138 h 31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225" h="313874">
                <a:moveTo>
                  <a:pt x="0" y="107138"/>
                </a:moveTo>
                <a:lnTo>
                  <a:pt x="3414929" y="107138"/>
                </a:lnTo>
                <a:lnTo>
                  <a:pt x="3411911" y="0"/>
                </a:lnTo>
                <a:lnTo>
                  <a:pt x="3532225" y="159955"/>
                </a:lnTo>
                <a:lnTo>
                  <a:pt x="3420965" y="313874"/>
                </a:lnTo>
                <a:lnTo>
                  <a:pt x="3414929" y="200701"/>
                </a:lnTo>
                <a:lnTo>
                  <a:pt x="0" y="200701"/>
                </a:lnTo>
                <a:lnTo>
                  <a:pt x="0" y="107138"/>
                </a:lnTo>
                <a:close/>
              </a:path>
            </a:pathLst>
          </a:custGeom>
          <a:solidFill>
            <a:srgbClr val="002F87"/>
          </a:solidFill>
          <a:ln w="25400" cap="flat" cmpd="sng" algn="ctr">
            <a:noFill/>
            <a:prstDash val="solid"/>
          </a:ln>
          <a:effectLst>
            <a:outerShdw blurRad="50800" dist="38100" dir="2700000" algn="tl" rotWithShape="0">
              <a:prstClr val="black">
                <a:alpha val="40000"/>
              </a:prstClr>
            </a:outerShdw>
          </a:effectLst>
        </p:spPr>
      </p:sp>
    </p:spTree>
    <p:extLst>
      <p:ext uri="{BB962C8B-B14F-4D97-AF65-F5344CB8AC3E}">
        <p14:creationId xmlns:p14="http://schemas.microsoft.com/office/powerpoint/2010/main" val="138117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9" presetClass="emph" presetSubtype="0" grpId="1" nodeType="withEffect">
                                  <p:stCondLst>
                                    <p:cond delay="0"/>
                                  </p:stCondLst>
                                  <p:childTnLst>
                                    <p:set>
                                      <p:cBhvr rctx="PPT">
                                        <p:cTn id="17" dur="indefinite"/>
                                        <p:tgtEl>
                                          <p:spTgt spid="16"/>
                                        </p:tgtEl>
                                        <p:attrNameLst>
                                          <p:attrName>style.opacity</p:attrName>
                                        </p:attrNameLst>
                                      </p:cBhvr>
                                      <p:to>
                                        <p:strVal val="0.5"/>
                                      </p:to>
                                    </p:set>
                                    <p:animEffect filter="image" prLst="opacity: 0.5">
                                      <p:cBhvr rctx="IE">
                                        <p:cTn id="18" dur="indefinite"/>
                                        <p:tgtEl>
                                          <p:spTgt spid="16"/>
                                        </p:tgtEl>
                                      </p:cBhvr>
                                    </p:animEffect>
                                  </p:childTnLst>
                                </p:cTn>
                              </p:par>
                              <p:par>
                                <p:cTn id="19" presetID="10" presetClass="exit" presetSubtype="0" fill="hold" grpId="1"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9" presetClass="emph" presetSubtype="0" grpId="1" nodeType="withEffect">
                                  <p:stCondLst>
                                    <p:cond delay="0"/>
                                  </p:stCondLst>
                                  <p:childTnLst>
                                    <p:set>
                                      <p:cBhvr rctx="PPT">
                                        <p:cTn id="32" dur="indefinite"/>
                                        <p:tgtEl>
                                          <p:spTgt spid="15"/>
                                        </p:tgtEl>
                                        <p:attrNameLst>
                                          <p:attrName>style.opacity</p:attrName>
                                        </p:attrNameLst>
                                      </p:cBhvr>
                                      <p:to>
                                        <p:strVal val="0.5"/>
                                      </p:to>
                                    </p:set>
                                    <p:animEffect filter="image" prLst="opacity: 0.5">
                                      <p:cBhvr rctx="IE">
                                        <p:cTn id="33" dur="indefinite"/>
                                        <p:tgtEl>
                                          <p:spTgt spid="15"/>
                                        </p:tgtEl>
                                      </p:cBhvr>
                                    </p:animEffect>
                                  </p:childTnLst>
                                </p:cTn>
                              </p:par>
                            </p:childTnLst>
                          </p:cTn>
                        </p:par>
                        <p:par>
                          <p:cTn id="34" fill="hold">
                            <p:stCondLst>
                              <p:cond delay="500"/>
                            </p:stCondLst>
                            <p:childTnLst>
                              <p:par>
                                <p:cTn id="35" presetID="23" presetClass="entr" presetSubtype="16"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500" fill="hold"/>
                                        <p:tgtEl>
                                          <p:spTgt spid="18"/>
                                        </p:tgtEl>
                                        <p:attrNameLst>
                                          <p:attrName>ppt_w</p:attrName>
                                        </p:attrNameLst>
                                      </p:cBhvr>
                                      <p:tavLst>
                                        <p:tav tm="0">
                                          <p:val>
                                            <p:fltVal val="0"/>
                                          </p:val>
                                        </p:tav>
                                        <p:tav tm="100000">
                                          <p:val>
                                            <p:strVal val="#ppt_w"/>
                                          </p:val>
                                        </p:tav>
                                      </p:tavLst>
                                    </p:anim>
                                    <p:anim calcmode="lin" valueType="num">
                                      <p:cBhvr>
                                        <p:cTn id="42" dur="500" fill="hold"/>
                                        <p:tgtEl>
                                          <p:spTgt spid="18"/>
                                        </p:tgtEl>
                                        <p:attrNameLst>
                                          <p:attrName>ppt_h</p:attrName>
                                        </p:attrNameLst>
                                      </p:cBhvr>
                                      <p:tavLst>
                                        <p:tav tm="0">
                                          <p:val>
                                            <p:fltVal val="0"/>
                                          </p:val>
                                        </p:tav>
                                        <p:tav tm="100000">
                                          <p:val>
                                            <p:strVal val="#ppt_h"/>
                                          </p:val>
                                        </p:tav>
                                      </p:tavLst>
                                    </p:anim>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xit" presetSubtype="0" fill="hold" grpId="1" nodeType="withEffect">
                                  <p:stCondLst>
                                    <p:cond delay="0"/>
                                  </p:stCondLst>
                                  <p:childTnLst>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4" grpId="0"/>
      <p:bldP spid="15" grpId="0"/>
      <p:bldP spid="15" grpId="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Purpose</a:t>
            </a:r>
            <a:endParaRPr lang="en-US" dirty="0"/>
          </a:p>
        </p:txBody>
      </p:sp>
      <p:sp>
        <p:nvSpPr>
          <p:cNvPr id="4" name="Slide Number Placeholder 3"/>
          <p:cNvSpPr>
            <a:spLocks noGrp="1"/>
          </p:cNvSpPr>
          <p:nvPr>
            <p:ph type="sldNum" sz="quarter" idx="12"/>
          </p:nvPr>
        </p:nvSpPr>
        <p:spPr/>
        <p:txBody>
          <a:bodyPr/>
          <a:lstStyle/>
          <a:p>
            <a:fld id="{AF88E988-FB04-AB4E-BE5A-59F242AF7F7A}" type="slidenum">
              <a:rPr lang="en-US" smtClean="0"/>
              <a:pPr/>
              <a:t>8</a:t>
            </a:fld>
            <a:endParaRPr lang="en-US" dirty="0"/>
          </a:p>
        </p:txBody>
      </p:sp>
      <p:pic>
        <p:nvPicPr>
          <p:cNvPr id="6" name="BPO more image" descr="T:\DEPTS\COMMON\CMG - Performance Quality Training Archive\Training - Department\ASMO\Anne's Stuff\Meet s2 ASSETS\tpa.png" hidden="1">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4169" y="1395676"/>
            <a:ext cx="249480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7" name="Who is se2 image" hidden="1">
            <a:hlinkClick r:id="rId5"/>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743699" y="1363925"/>
            <a:ext cx="1199837" cy="2493729"/>
          </a:xfrm>
          <a:prstGeom prst="rect">
            <a:avLst/>
          </a:prstGeom>
          <a:noFill/>
          <a:extLst>
            <a:ext uri="{909E8E84-426E-40DD-AFC4-6F175D3DCCD1}">
              <a14:hiddenFill xmlns:a14="http://schemas.microsoft.com/office/drawing/2010/main">
                <a:solidFill>
                  <a:srgbClr val="FFFFFF"/>
                </a:solidFill>
              </a14:hiddenFill>
            </a:ext>
          </a:extLst>
        </p:spPr>
      </p:pic>
      <p:sp>
        <p:nvSpPr>
          <p:cNvPr id="8" name="BPo &amp; More text" hidden="1"/>
          <p:cNvSpPr txBox="1"/>
          <p:nvPr/>
        </p:nvSpPr>
        <p:spPr>
          <a:xfrm>
            <a:off x="5438680" y="3832878"/>
            <a:ext cx="2525371" cy="646331"/>
          </a:xfrm>
          <a:prstGeom prst="rect">
            <a:avLst/>
          </a:prstGeom>
          <a:noFill/>
        </p:spPr>
        <p:txBody>
          <a:bodyPr wrap="none" lIns="91432" tIns="45716" rIns="91432" bIns="45716" rtlCol="0">
            <a:spAutoFit/>
          </a:bodyPr>
          <a:lstStyle/>
          <a:p>
            <a:pPr defTabSz="914310"/>
            <a:r>
              <a:rPr lang="en-US" sz="3600" dirty="0">
                <a:latin typeface="Calibri"/>
              </a:rPr>
              <a:t>BPO &amp; More</a:t>
            </a:r>
            <a:endParaRPr lang="en-US" sz="4400" dirty="0">
              <a:latin typeface="Calibri"/>
            </a:endParaRPr>
          </a:p>
        </p:txBody>
      </p:sp>
      <p:sp>
        <p:nvSpPr>
          <p:cNvPr id="9" name="Who is se2 - text" hidden="1"/>
          <p:cNvSpPr txBox="1"/>
          <p:nvPr/>
        </p:nvSpPr>
        <p:spPr>
          <a:xfrm>
            <a:off x="1066800" y="3832879"/>
            <a:ext cx="2460930" cy="646331"/>
          </a:xfrm>
          <a:prstGeom prst="rect">
            <a:avLst/>
          </a:prstGeom>
          <a:noFill/>
        </p:spPr>
        <p:txBody>
          <a:bodyPr wrap="none" lIns="91432" tIns="45716" rIns="91432" bIns="45716" rtlCol="0">
            <a:spAutoFit/>
          </a:bodyPr>
          <a:lstStyle/>
          <a:p>
            <a:pPr defTabSz="914310"/>
            <a:r>
              <a:rPr lang="en-US" sz="3600" dirty="0">
                <a:latin typeface="Calibri"/>
              </a:rPr>
              <a:t>Who is SE2?</a:t>
            </a:r>
          </a:p>
        </p:txBody>
      </p:sp>
      <p:sp>
        <p:nvSpPr>
          <p:cNvPr id="10" name="service e t end blue" hidden="1"/>
          <p:cNvSpPr txBox="1"/>
          <p:nvPr/>
        </p:nvSpPr>
        <p:spPr>
          <a:xfrm>
            <a:off x="1743699" y="2154715"/>
            <a:ext cx="5952779" cy="923327"/>
          </a:xfrm>
          <a:prstGeom prst="rect">
            <a:avLst/>
          </a:prstGeom>
          <a:noFill/>
        </p:spPr>
        <p:txBody>
          <a:bodyPr wrap="none" lIns="91432" tIns="45716" rIns="91432" bIns="45716" rtlCol="0" anchor="b">
            <a:spAutoFit/>
          </a:bodyPr>
          <a:lstStyle/>
          <a:p>
            <a:pPr defTabSz="914310"/>
            <a:r>
              <a:rPr lang="en-US" sz="5400" dirty="0">
                <a:latin typeface="Calibri"/>
              </a:rPr>
              <a:t>Service</a:t>
            </a:r>
            <a:r>
              <a:rPr lang="en-US" sz="5400" dirty="0">
                <a:latin typeface="Pristina" panose="03060402040406080204" pitchFamily="66" charset="0"/>
              </a:rPr>
              <a:t> – </a:t>
            </a:r>
            <a:r>
              <a:rPr lang="en-US" sz="5400" dirty="0">
                <a:latin typeface="Calibri"/>
              </a:rPr>
              <a:t>End </a:t>
            </a:r>
            <a:r>
              <a:rPr lang="en-US" sz="4400" dirty="0">
                <a:latin typeface="Calibri"/>
              </a:rPr>
              <a:t>to</a:t>
            </a:r>
            <a:r>
              <a:rPr lang="en-US" sz="5400" dirty="0">
                <a:latin typeface="Calibri"/>
              </a:rPr>
              <a:t> End</a:t>
            </a:r>
            <a:endParaRPr lang="en-US" sz="4400" dirty="0">
              <a:latin typeface="Calibri"/>
            </a:endParaRPr>
          </a:p>
        </p:txBody>
      </p:sp>
      <p:sp>
        <p:nvSpPr>
          <p:cNvPr id="11" name="service e t end green"/>
          <p:cNvSpPr txBox="1"/>
          <p:nvPr/>
        </p:nvSpPr>
        <p:spPr>
          <a:xfrm>
            <a:off x="1743699" y="2154715"/>
            <a:ext cx="5952779" cy="923327"/>
          </a:xfrm>
          <a:prstGeom prst="rect">
            <a:avLst/>
          </a:prstGeom>
          <a:noFill/>
        </p:spPr>
        <p:txBody>
          <a:bodyPr wrap="none" lIns="91432" tIns="45716" rIns="91432" bIns="45716" rtlCol="0" anchor="b">
            <a:spAutoFit/>
          </a:bodyPr>
          <a:lstStyle/>
          <a:p>
            <a:pPr defTabSz="914310"/>
            <a:r>
              <a:rPr lang="en-US" sz="5400" u="sng" dirty="0">
                <a:solidFill>
                  <a:srgbClr val="7ACC00"/>
                </a:solidFill>
                <a:latin typeface="Calibri"/>
              </a:rPr>
              <a:t>S</a:t>
            </a:r>
            <a:r>
              <a:rPr lang="en-US" sz="5400" dirty="0">
                <a:latin typeface="Calibri"/>
              </a:rPr>
              <a:t>ervice</a:t>
            </a:r>
            <a:r>
              <a:rPr lang="en-US" sz="5400" dirty="0">
                <a:latin typeface="Pristina" panose="03060402040406080204" pitchFamily="66" charset="0"/>
              </a:rPr>
              <a:t> –</a:t>
            </a:r>
            <a:r>
              <a:rPr lang="en-US" sz="5400" dirty="0">
                <a:solidFill>
                  <a:srgbClr val="1E4F6D"/>
                </a:solidFill>
                <a:latin typeface="Pristina" panose="03060402040406080204" pitchFamily="66" charset="0"/>
              </a:rPr>
              <a:t> </a:t>
            </a:r>
            <a:r>
              <a:rPr lang="en-US" sz="5400" u="sng" dirty="0">
                <a:solidFill>
                  <a:srgbClr val="7ACC00"/>
                </a:solidFill>
                <a:latin typeface="Calibri"/>
              </a:rPr>
              <a:t>E</a:t>
            </a:r>
            <a:r>
              <a:rPr lang="en-US" sz="5400" dirty="0">
                <a:latin typeface="Calibri"/>
              </a:rPr>
              <a:t>nd</a:t>
            </a:r>
            <a:r>
              <a:rPr lang="en-US" sz="5400" dirty="0">
                <a:solidFill>
                  <a:srgbClr val="1E4F6D"/>
                </a:solidFill>
                <a:latin typeface="Calibri"/>
              </a:rPr>
              <a:t> </a:t>
            </a:r>
            <a:r>
              <a:rPr lang="en-US" sz="4400" dirty="0">
                <a:latin typeface="Calibri"/>
              </a:rPr>
              <a:t>to</a:t>
            </a:r>
            <a:r>
              <a:rPr lang="en-US" sz="5400" dirty="0">
                <a:latin typeface="Calibri"/>
              </a:rPr>
              <a:t> </a:t>
            </a:r>
            <a:r>
              <a:rPr lang="en-US" sz="5400" u="sng" dirty="0">
                <a:solidFill>
                  <a:srgbClr val="7ACC00"/>
                </a:solidFill>
                <a:latin typeface="Calibri"/>
              </a:rPr>
              <a:t>E</a:t>
            </a:r>
            <a:r>
              <a:rPr lang="en-US" sz="5400" dirty="0">
                <a:latin typeface="Calibri"/>
              </a:rPr>
              <a:t>nd</a:t>
            </a:r>
            <a:endParaRPr lang="en-US" sz="4400" dirty="0">
              <a:latin typeface="Calibri"/>
            </a:endParaRPr>
          </a:p>
        </p:txBody>
      </p:sp>
      <p:sp>
        <p:nvSpPr>
          <p:cNvPr id="12" name="service e t end green"/>
          <p:cNvSpPr txBox="1"/>
          <p:nvPr/>
        </p:nvSpPr>
        <p:spPr>
          <a:xfrm>
            <a:off x="4053536" y="2095501"/>
            <a:ext cx="1550633" cy="923330"/>
          </a:xfrm>
          <a:prstGeom prst="rect">
            <a:avLst/>
          </a:prstGeom>
          <a:noFill/>
        </p:spPr>
        <p:txBody>
          <a:bodyPr wrap="square" lIns="91432" tIns="45716" rIns="91432" bIns="45716" rtlCol="0" anchor="b">
            <a:spAutoFit/>
          </a:bodyPr>
          <a:lstStyle/>
          <a:p>
            <a:pPr defTabSz="914310"/>
            <a:r>
              <a:rPr lang="en-US" sz="5400" dirty="0">
                <a:latin typeface="Calibri"/>
                <a:sym typeface="ZapfDingbats"/>
              </a:rPr>
              <a:t>SE</a:t>
            </a:r>
            <a:r>
              <a:rPr lang="en-US" sz="5400" dirty="0">
                <a:solidFill>
                  <a:srgbClr val="7ACC00"/>
                </a:solidFill>
                <a:latin typeface="Calibri"/>
                <a:sym typeface="ZapfDingbats"/>
              </a:rPr>
              <a:t>2</a:t>
            </a:r>
            <a:endParaRPr lang="en-US" sz="5400" baseline="30000" dirty="0">
              <a:solidFill>
                <a:srgbClr val="7ACC00"/>
              </a:solidFill>
              <a:latin typeface="Calibri"/>
            </a:endParaRPr>
          </a:p>
        </p:txBody>
      </p:sp>
      <p:pic>
        <p:nvPicPr>
          <p:cNvPr id="13" name="se2 logo" hidden="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535911" y="1395676"/>
            <a:ext cx="6072187"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60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childTnLst>
                          </p:cTn>
                        </p:par>
                        <p:par>
                          <p:cTn id="55" fill="hold">
                            <p:stCondLst>
                              <p:cond delay="1000"/>
                            </p:stCondLst>
                            <p:childTnLst>
                              <p:par>
                                <p:cTn id="56" presetID="10" presetClass="exit" presetSubtype="0" fill="hold" grpId="1" nodeType="afterEffect">
                                  <p:stCondLst>
                                    <p:cond delay="0"/>
                                  </p:stCondLst>
                                  <p:childTnLst>
                                    <p:animEffect transition="out" filter="fade">
                                      <p:cBhvr>
                                        <p:cTn id="57" dur="1250"/>
                                        <p:tgtEl>
                                          <p:spTgt spid="12"/>
                                        </p:tgtEl>
                                      </p:cBhvr>
                                    </p:animEffect>
                                    <p:set>
                                      <p:cBhvr>
                                        <p:cTn id="58" dur="1" fill="hold">
                                          <p:stCondLst>
                                            <p:cond delay="1249"/>
                                          </p:stCondLst>
                                        </p:cTn>
                                        <p:tgtEl>
                                          <p:spTgt spid="12"/>
                                        </p:tgtEl>
                                        <p:attrNameLst>
                                          <p:attrName>style.visibility</p:attrName>
                                        </p:attrNameLst>
                                      </p:cBhvr>
                                      <p:to>
                                        <p:strVal val="hidden"/>
                                      </p:to>
                                    </p:set>
                                  </p:childTnLst>
                                </p:cTn>
                              </p:par>
                            </p:childTnLst>
                          </p:cTn>
                        </p:par>
                        <p:par>
                          <p:cTn id="59" fill="hold">
                            <p:stCondLst>
                              <p:cond delay="2250"/>
                            </p:stCondLst>
                            <p:childTnLst>
                              <p:par>
                                <p:cTn id="60" presetID="10" presetClass="entr" presetSubtype="0"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11" grpId="0"/>
      <p:bldP spid="11" grpId="1"/>
      <p:bldP spid="12" grpId="0"/>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6"/>
          <p:cNvPicPr>
            <a:picLocks noChangeAspect="1" noChangeArrowheads="1"/>
          </p:cNvPicPr>
          <p:nvPr/>
        </p:nvPicPr>
        <p:blipFill>
          <a:blip r:embed="rId3" cstate="print"/>
          <a:srcRect/>
          <a:stretch>
            <a:fillRect/>
          </a:stretch>
        </p:blipFill>
        <p:spPr bwMode="auto">
          <a:xfrm>
            <a:off x="6672361" y="1653398"/>
            <a:ext cx="1874741" cy="330852"/>
          </a:xfrm>
          <a:prstGeom prst="rect">
            <a:avLst/>
          </a:prstGeom>
          <a:noFill/>
          <a:ln w="9525">
            <a:noFill/>
            <a:miter lim="800000"/>
            <a:headEnd/>
            <a:tailEnd/>
          </a:ln>
        </p:spPr>
      </p:pic>
      <p:pic>
        <p:nvPicPr>
          <p:cNvPr id="7" name="Picture 16" descr="Protective"/>
          <p:cNvPicPr>
            <a:picLocks noChangeAspect="1" noChangeArrowheads="1"/>
          </p:cNvPicPr>
          <p:nvPr/>
        </p:nvPicPr>
        <p:blipFill>
          <a:blip r:embed="rId4" cstate="print"/>
          <a:srcRect/>
          <a:stretch>
            <a:fillRect/>
          </a:stretch>
        </p:blipFill>
        <p:spPr bwMode="gray">
          <a:xfrm>
            <a:off x="1431021" y="3494348"/>
            <a:ext cx="1576184" cy="226752"/>
          </a:xfrm>
          <a:prstGeom prst="rect">
            <a:avLst/>
          </a:prstGeom>
          <a:noFill/>
          <a:ln w="9525">
            <a:noFill/>
            <a:miter lim="800000"/>
            <a:headEnd/>
            <a:tailEnd/>
          </a:ln>
        </p:spPr>
      </p:pic>
      <p:pic>
        <p:nvPicPr>
          <p:cNvPr id="11" name="Picture 41" descr="Mass Mutual Financial Group"/>
          <p:cNvPicPr>
            <a:picLocks noChangeAspect="1" noChangeArrowheads="1"/>
          </p:cNvPicPr>
          <p:nvPr/>
        </p:nvPicPr>
        <p:blipFill>
          <a:blip r:embed="rId5" cstate="print"/>
          <a:srcRect/>
          <a:stretch>
            <a:fillRect/>
          </a:stretch>
        </p:blipFill>
        <p:spPr bwMode="gray">
          <a:xfrm>
            <a:off x="2424118" y="1083439"/>
            <a:ext cx="1562990" cy="263471"/>
          </a:xfrm>
          <a:prstGeom prst="rect">
            <a:avLst/>
          </a:prstGeom>
          <a:noFill/>
          <a:ln w="9525">
            <a:noFill/>
            <a:miter lim="800000"/>
            <a:headEnd/>
            <a:tailEnd/>
          </a:ln>
        </p:spPr>
      </p:pic>
      <p:pic>
        <p:nvPicPr>
          <p:cNvPr id="15" name="Picture 108" descr="SunAmerica">
            <a:hlinkClick r:id="rId6" tooltip="SunAmerica Home"/>
          </p:cNvPr>
          <p:cNvPicPr>
            <a:picLocks noChangeAspect="1" noChangeArrowheads="1"/>
          </p:cNvPicPr>
          <p:nvPr/>
        </p:nvPicPr>
        <p:blipFill>
          <a:blip r:embed="rId7" cstate="print"/>
          <a:srcRect/>
          <a:stretch>
            <a:fillRect/>
          </a:stretch>
        </p:blipFill>
        <p:spPr bwMode="auto">
          <a:xfrm>
            <a:off x="3570377" y="4061703"/>
            <a:ext cx="1684797" cy="356465"/>
          </a:xfrm>
          <a:prstGeom prst="rect">
            <a:avLst/>
          </a:prstGeom>
          <a:noFill/>
          <a:ln w="9525">
            <a:noFill/>
            <a:miter lim="800000"/>
            <a:headEnd/>
            <a:tailEnd/>
          </a:ln>
        </p:spPr>
      </p:pic>
      <p:pic>
        <p:nvPicPr>
          <p:cNvPr id="16" name="Picture 2" descr="http://media.marketwire.com/attachments/201003/3050_Sammons_Logo.gif"/>
          <p:cNvPicPr>
            <a:picLocks noChangeAspect="1" noChangeArrowheads="1"/>
          </p:cNvPicPr>
          <p:nvPr/>
        </p:nvPicPr>
        <p:blipFill>
          <a:blip r:embed="rId8" cstate="print"/>
          <a:srcRect/>
          <a:stretch>
            <a:fillRect/>
          </a:stretch>
        </p:blipFill>
        <p:spPr bwMode="auto">
          <a:xfrm>
            <a:off x="405316" y="1722502"/>
            <a:ext cx="1240605" cy="243447"/>
          </a:xfrm>
          <a:prstGeom prst="rect">
            <a:avLst/>
          </a:prstGeom>
          <a:noFill/>
        </p:spPr>
      </p:pic>
      <p:pic>
        <p:nvPicPr>
          <p:cNvPr id="17" name="Picture 2" descr="http://www.bus.wisc.edu/alc/images/Big%20Ten%20logos/cuna%20mutual.jpg"/>
          <p:cNvPicPr>
            <a:picLocks noChangeAspect="1" noChangeArrowheads="1"/>
          </p:cNvPicPr>
          <p:nvPr/>
        </p:nvPicPr>
        <p:blipFill>
          <a:blip r:embed="rId9" cstate="print"/>
          <a:srcRect/>
          <a:stretch>
            <a:fillRect/>
          </a:stretch>
        </p:blipFill>
        <p:spPr bwMode="auto">
          <a:xfrm>
            <a:off x="2903581" y="1541883"/>
            <a:ext cx="1035728" cy="452284"/>
          </a:xfrm>
          <a:prstGeom prst="rect">
            <a:avLst/>
          </a:prstGeom>
          <a:noFill/>
        </p:spPr>
      </p:pic>
      <p:pic>
        <p:nvPicPr>
          <p:cNvPr id="25" name="Picture 13" descr="Security Benefit"/>
          <p:cNvPicPr>
            <a:picLocks noChangeAspect="1" noChangeArrowheads="1"/>
          </p:cNvPicPr>
          <p:nvPr/>
        </p:nvPicPr>
        <p:blipFill>
          <a:blip r:embed="rId10" cstate="print"/>
          <a:srcRect/>
          <a:stretch>
            <a:fillRect/>
          </a:stretch>
        </p:blipFill>
        <p:spPr bwMode="gray">
          <a:xfrm>
            <a:off x="5502605" y="2860472"/>
            <a:ext cx="2201533" cy="424638"/>
          </a:xfrm>
          <a:prstGeom prst="rect">
            <a:avLst/>
          </a:prstGeom>
          <a:noFill/>
          <a:ln w="9525">
            <a:noFill/>
            <a:miter lim="800000"/>
            <a:headEnd/>
            <a:tailEnd/>
          </a:ln>
        </p:spPr>
      </p:pic>
      <p:pic>
        <p:nvPicPr>
          <p:cNvPr id="26" name="Picture 4" descr="kemper logo"/>
          <p:cNvPicPr>
            <a:picLocks noChangeAspect="1" noChangeArrowheads="1"/>
          </p:cNvPicPr>
          <p:nvPr/>
        </p:nvPicPr>
        <p:blipFill>
          <a:blip r:embed="rId11" cstate="print"/>
          <a:srcRect/>
          <a:stretch>
            <a:fillRect/>
          </a:stretch>
        </p:blipFill>
        <p:spPr bwMode="auto">
          <a:xfrm>
            <a:off x="3286475" y="2859481"/>
            <a:ext cx="1349027" cy="371660"/>
          </a:xfrm>
          <a:prstGeom prst="rect">
            <a:avLst/>
          </a:prstGeom>
          <a:noFill/>
        </p:spPr>
      </p:pic>
      <p:pic>
        <p:nvPicPr>
          <p:cNvPr id="27" name="Picture 2"/>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177668" y="3474033"/>
            <a:ext cx="1365428" cy="23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2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95467" y="4016655"/>
            <a:ext cx="1994156" cy="486155"/>
          </a:xfrm>
          <a:prstGeom prst="rect">
            <a:avLst/>
          </a:prstGeom>
        </p:spPr>
      </p:pic>
      <p:pic>
        <p:nvPicPr>
          <p:cNvPr id="29" name="Picture 28"/>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933275" y="1019575"/>
            <a:ext cx="1091471" cy="391199"/>
          </a:xfrm>
          <a:prstGeom prst="rect">
            <a:avLst/>
          </a:prstGeom>
        </p:spPr>
      </p:pic>
      <p:pic>
        <p:nvPicPr>
          <p:cNvPr id="1030" name="Picture 6"/>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4765898" y="1726502"/>
            <a:ext cx="1428694" cy="231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653258" y="2880844"/>
            <a:ext cx="1296591" cy="355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4102309" y="2329992"/>
            <a:ext cx="1633493" cy="300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096038" y="2287522"/>
            <a:ext cx="1853246" cy="334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6992305" y="2314352"/>
            <a:ext cx="1316571" cy="306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sz="quarter" idx="15"/>
          </p:nvPr>
        </p:nvSpPr>
        <p:spPr>
          <a:xfrm>
            <a:off x="435490" y="396290"/>
            <a:ext cx="7413869" cy="439827"/>
          </a:xfrm>
        </p:spPr>
        <p:txBody>
          <a:bodyPr/>
          <a:lstStyle/>
          <a:p>
            <a:r>
              <a:rPr lang="en-US" sz="2800" dirty="0" smtClean="0">
                <a:solidFill>
                  <a:schemeClr val="tx1"/>
                </a:solidFill>
              </a:rPr>
              <a:t>A Rapidly Expanding List of Clients</a:t>
            </a:r>
            <a:endParaRPr lang="en-US" sz="2800" dirty="0">
              <a:solidFill>
                <a:schemeClr val="tx1"/>
              </a:solidFill>
            </a:endParaRPr>
          </a:p>
        </p:txBody>
      </p:sp>
      <p:pic>
        <p:nvPicPr>
          <p:cNvPr id="4" name="Picture 3"/>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509284" y="3494943"/>
            <a:ext cx="1409303" cy="289066"/>
          </a:xfrm>
          <a:prstGeom prst="rect">
            <a:avLst/>
          </a:prstGeom>
        </p:spPr>
      </p:pic>
      <p:sp>
        <p:nvSpPr>
          <p:cNvPr id="8" name="Rectangle 7"/>
          <p:cNvSpPr/>
          <p:nvPr/>
        </p:nvSpPr>
        <p:spPr>
          <a:xfrm>
            <a:off x="227240" y="4672816"/>
            <a:ext cx="1043796" cy="196208"/>
          </a:xfrm>
          <a:prstGeom prst="rect">
            <a:avLst/>
          </a:prstGeom>
        </p:spPr>
        <p:txBody>
          <a:bodyPr wrap="none" lIns="68579" tIns="34289" rIns="68579" bIns="34289">
            <a:spAutoFit/>
          </a:bodyPr>
          <a:lstStyle/>
          <a:p>
            <a:r>
              <a:rPr lang="en-US" sz="800" i="1" dirty="0">
                <a:solidFill>
                  <a:srgbClr val="909090"/>
                </a:solidFill>
              </a:rPr>
              <a:t>Representative List</a:t>
            </a:r>
          </a:p>
        </p:txBody>
      </p:sp>
      <p:pic>
        <p:nvPicPr>
          <p:cNvPr id="9" name="Picture 8"/>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086601" y="1055569"/>
            <a:ext cx="1421606" cy="319208"/>
          </a:xfrm>
          <a:prstGeom prst="rect">
            <a:avLst/>
          </a:prstGeom>
        </p:spPr>
      </p:pic>
      <p:pic>
        <p:nvPicPr>
          <p:cNvPr id="10" name="Picture 9"/>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452393" y="3834263"/>
            <a:ext cx="1335882" cy="710298"/>
          </a:xfrm>
          <a:prstGeom prst="rect">
            <a:avLst/>
          </a:prstGeom>
        </p:spPr>
      </p:pic>
      <p:pic>
        <p:nvPicPr>
          <p:cNvPr id="13" name="Picture 12"/>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49288" y="1049152"/>
            <a:ext cx="1103312" cy="332045"/>
          </a:xfrm>
          <a:prstGeom prst="rect">
            <a:avLst/>
          </a:prstGeom>
        </p:spPr>
      </p:pic>
    </p:spTree>
    <p:extLst>
      <p:ext uri="{BB962C8B-B14F-4D97-AF65-F5344CB8AC3E}">
        <p14:creationId xmlns:p14="http://schemas.microsoft.com/office/powerpoint/2010/main" val="3114693274"/>
      </p:ext>
    </p:extLst>
  </p:cSld>
  <p:clrMapOvr>
    <a:masterClrMapping/>
  </p:clrMapOvr>
  <p:timing>
    <p:tnLst>
      <p:par>
        <p:cTn id="1" dur="indefinite" restart="never" nodeType="tmRoot"/>
      </p:par>
    </p:tnLst>
  </p:timing>
</p:sld>
</file>

<file path=ppt/theme/theme1.xml><?xml version="1.0" encoding="utf-8"?>
<a:theme xmlns:a="http://schemas.openxmlformats.org/drawingml/2006/main" name="SECTION ">
  <a:themeElements>
    <a:clrScheme name="SE2">
      <a:dk1>
        <a:srgbClr val="000000"/>
      </a:dk1>
      <a:lt1>
        <a:sysClr val="window" lastClr="FFFFFF"/>
      </a:lt1>
      <a:dk2>
        <a:srgbClr val="011E74"/>
      </a:dk2>
      <a:lt2>
        <a:srgbClr val="6AC605"/>
      </a:lt2>
      <a:accent1>
        <a:srgbClr val="1088D6"/>
      </a:accent1>
      <a:accent2>
        <a:srgbClr val="408F22"/>
      </a:accent2>
      <a:accent3>
        <a:srgbClr val="9A0021"/>
      </a:accent3>
      <a:accent4>
        <a:srgbClr val="FC4F16"/>
      </a:accent4>
      <a:accent5>
        <a:srgbClr val="646464"/>
      </a:accent5>
      <a:accent6>
        <a:srgbClr val="A5A5A5"/>
      </a:accent6>
      <a:hlink>
        <a:srgbClr val="6AC605"/>
      </a:hlink>
      <a:folHlink>
        <a:srgbClr val="408F22"/>
      </a:folHlink>
    </a:clrScheme>
    <a:fontScheme name="Office 2">
      <a:majorFont>
        <a:latin typeface="Calibri-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libri-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a:themeElements>
    <a:clrScheme name="SE2">
      <a:dk1>
        <a:srgbClr val="000000"/>
      </a:dk1>
      <a:lt1>
        <a:sysClr val="window" lastClr="FFFFFF"/>
      </a:lt1>
      <a:dk2>
        <a:srgbClr val="011E74"/>
      </a:dk2>
      <a:lt2>
        <a:srgbClr val="6AC605"/>
      </a:lt2>
      <a:accent1>
        <a:srgbClr val="1088D6"/>
      </a:accent1>
      <a:accent2>
        <a:srgbClr val="408F22"/>
      </a:accent2>
      <a:accent3>
        <a:srgbClr val="9A0021"/>
      </a:accent3>
      <a:accent4>
        <a:srgbClr val="FC4F16"/>
      </a:accent4>
      <a:accent5>
        <a:srgbClr val="646464"/>
      </a:accent5>
      <a:accent6>
        <a:srgbClr val="A5A5A5"/>
      </a:accent6>
      <a:hlink>
        <a:srgbClr val="6AC605"/>
      </a:hlink>
      <a:folHlink>
        <a:srgbClr val="408F22"/>
      </a:folHlink>
    </a:clrScheme>
    <a:fontScheme name="Office 2">
      <a:majorFont>
        <a:latin typeface="Calibri-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libri-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END ">
  <a:themeElements>
    <a:clrScheme name="SE2">
      <a:dk1>
        <a:srgbClr val="000000"/>
      </a:dk1>
      <a:lt1>
        <a:sysClr val="window" lastClr="FFFFFF"/>
      </a:lt1>
      <a:dk2>
        <a:srgbClr val="011E74"/>
      </a:dk2>
      <a:lt2>
        <a:srgbClr val="6AC605"/>
      </a:lt2>
      <a:accent1>
        <a:srgbClr val="1088D6"/>
      </a:accent1>
      <a:accent2>
        <a:srgbClr val="408F22"/>
      </a:accent2>
      <a:accent3>
        <a:srgbClr val="9A0021"/>
      </a:accent3>
      <a:accent4>
        <a:srgbClr val="FC4F16"/>
      </a:accent4>
      <a:accent5>
        <a:srgbClr val="646464"/>
      </a:accent5>
      <a:accent6>
        <a:srgbClr val="A5A5A5"/>
      </a:accent6>
      <a:hlink>
        <a:srgbClr val="6AC605"/>
      </a:hlink>
      <a:folHlink>
        <a:srgbClr val="408F22"/>
      </a:folHlink>
    </a:clrScheme>
    <a:fontScheme name="Office 2">
      <a:majorFont>
        <a:latin typeface="Calibri-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libri-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TITLE">
  <a:themeElements>
    <a:clrScheme name="SE2">
      <a:dk1>
        <a:srgbClr val="000000"/>
      </a:dk1>
      <a:lt1>
        <a:sysClr val="window" lastClr="FFFFFF"/>
      </a:lt1>
      <a:dk2>
        <a:srgbClr val="011E74"/>
      </a:dk2>
      <a:lt2>
        <a:srgbClr val="6AC605"/>
      </a:lt2>
      <a:accent1>
        <a:srgbClr val="1088D6"/>
      </a:accent1>
      <a:accent2>
        <a:srgbClr val="408F22"/>
      </a:accent2>
      <a:accent3>
        <a:srgbClr val="9A0021"/>
      </a:accent3>
      <a:accent4>
        <a:srgbClr val="FC4F16"/>
      </a:accent4>
      <a:accent5>
        <a:srgbClr val="646464"/>
      </a:accent5>
      <a:accent6>
        <a:srgbClr val="A5A5A5"/>
      </a:accent6>
      <a:hlink>
        <a:srgbClr val="6AC605"/>
      </a:hlink>
      <a:folHlink>
        <a:srgbClr val="408F22"/>
      </a:folHlink>
    </a:clrScheme>
    <a:fontScheme name="Office 2">
      <a:majorFont>
        <a:latin typeface="Calibri-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libri-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CONTENT">
  <a:themeElements>
    <a:clrScheme name="SE2">
      <a:dk1>
        <a:srgbClr val="000000"/>
      </a:dk1>
      <a:lt1>
        <a:sysClr val="window" lastClr="FFFFFF"/>
      </a:lt1>
      <a:dk2>
        <a:srgbClr val="011E74"/>
      </a:dk2>
      <a:lt2>
        <a:srgbClr val="6AC605"/>
      </a:lt2>
      <a:accent1>
        <a:srgbClr val="1088D6"/>
      </a:accent1>
      <a:accent2>
        <a:srgbClr val="408F22"/>
      </a:accent2>
      <a:accent3>
        <a:srgbClr val="9A0021"/>
      </a:accent3>
      <a:accent4>
        <a:srgbClr val="FC4F16"/>
      </a:accent4>
      <a:accent5>
        <a:srgbClr val="646464"/>
      </a:accent5>
      <a:accent6>
        <a:srgbClr val="A5A5A5"/>
      </a:accent6>
      <a:hlink>
        <a:srgbClr val="6AC605"/>
      </a:hlink>
      <a:folHlink>
        <a:srgbClr val="408F22"/>
      </a:folHlink>
    </a:clrScheme>
    <a:fontScheme name="Office 2">
      <a:majorFont>
        <a:latin typeface="Calibri-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libri-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TITLE">
  <a:themeElements>
    <a:clrScheme name="SE2">
      <a:dk1>
        <a:srgbClr val="000000"/>
      </a:dk1>
      <a:lt1>
        <a:sysClr val="window" lastClr="FFFFFF"/>
      </a:lt1>
      <a:dk2>
        <a:srgbClr val="011E74"/>
      </a:dk2>
      <a:lt2>
        <a:srgbClr val="6AC605"/>
      </a:lt2>
      <a:accent1>
        <a:srgbClr val="1088D6"/>
      </a:accent1>
      <a:accent2>
        <a:srgbClr val="408F22"/>
      </a:accent2>
      <a:accent3>
        <a:srgbClr val="9A0021"/>
      </a:accent3>
      <a:accent4>
        <a:srgbClr val="FC4F16"/>
      </a:accent4>
      <a:accent5>
        <a:srgbClr val="646464"/>
      </a:accent5>
      <a:accent6>
        <a:srgbClr val="A5A5A5"/>
      </a:accent6>
      <a:hlink>
        <a:srgbClr val="6AC605"/>
      </a:hlink>
      <a:folHlink>
        <a:srgbClr val="408F22"/>
      </a:folHlink>
    </a:clrScheme>
    <a:fontScheme name="Office 2">
      <a:majorFont>
        <a:latin typeface="Calibri-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libri-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2_CONTENT">
  <a:themeElements>
    <a:clrScheme name="SE2">
      <a:dk1>
        <a:srgbClr val="000000"/>
      </a:dk1>
      <a:lt1>
        <a:sysClr val="window" lastClr="FFFFFF"/>
      </a:lt1>
      <a:dk2>
        <a:srgbClr val="011E74"/>
      </a:dk2>
      <a:lt2>
        <a:srgbClr val="6AC605"/>
      </a:lt2>
      <a:accent1>
        <a:srgbClr val="1088D6"/>
      </a:accent1>
      <a:accent2>
        <a:srgbClr val="408F22"/>
      </a:accent2>
      <a:accent3>
        <a:srgbClr val="9A0021"/>
      </a:accent3>
      <a:accent4>
        <a:srgbClr val="FC4F16"/>
      </a:accent4>
      <a:accent5>
        <a:srgbClr val="646464"/>
      </a:accent5>
      <a:accent6>
        <a:srgbClr val="A5A5A5"/>
      </a:accent6>
      <a:hlink>
        <a:srgbClr val="6AC605"/>
      </a:hlink>
      <a:folHlink>
        <a:srgbClr val="408F22"/>
      </a:folHlink>
    </a:clrScheme>
    <a:fontScheme name="Office 2">
      <a:majorFont>
        <a:latin typeface="Calibri-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libri-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documentManagement/types"/>
    <ds:schemaRef ds:uri="http://schemas.microsoft.com/sharepoint/v3/fields"/>
    <ds:schemaRef ds:uri="http://schemas.microsoft.com/office/infopath/2007/PartnerControls"/>
    <ds:schemaRef ds:uri="http://purl.org/dc/elements/1.1/"/>
    <ds:schemaRef ds:uri="http://purl.org/dc/dcmitype/"/>
    <ds:schemaRef ds:uri="http://purl.org/dc/term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8931</TotalTime>
  <Words>1707</Words>
  <Application>Microsoft Office PowerPoint</Application>
  <PresentationFormat>On-screen Show (16:9)</PresentationFormat>
  <Paragraphs>451</Paragraphs>
  <Slides>33</Slides>
  <Notes>28</Notes>
  <HiddenSlides>1</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33</vt:i4>
      </vt:variant>
    </vt:vector>
  </HeadingPairs>
  <TitlesOfParts>
    <vt:vector size="50" baseType="lpstr">
      <vt:lpstr>Arial</vt:lpstr>
      <vt:lpstr>Arial Black</vt:lpstr>
      <vt:lpstr>Calibri</vt:lpstr>
      <vt:lpstr>Calibri Light</vt:lpstr>
      <vt:lpstr>Calibri-Bold</vt:lpstr>
      <vt:lpstr>Calibri-Light</vt:lpstr>
      <vt:lpstr>Georgia</vt:lpstr>
      <vt:lpstr>Pristina</vt:lpstr>
      <vt:lpstr>Wingdings</vt:lpstr>
      <vt:lpstr>ZapfDingbats</vt:lpstr>
      <vt:lpstr>SECTION </vt:lpstr>
      <vt:lpstr>CONTENT</vt:lpstr>
      <vt:lpstr>END </vt:lpstr>
      <vt:lpstr>1_TITLE</vt:lpstr>
      <vt:lpstr>1_CONTENT</vt:lpstr>
      <vt:lpstr>TITLE</vt:lpstr>
      <vt:lpstr>2_CONTENT</vt:lpstr>
      <vt:lpstr>Who are SE2</vt:lpstr>
      <vt:lpstr>Core Values</vt:lpstr>
      <vt:lpstr>PowerPoint Presentation</vt:lpstr>
      <vt:lpstr>Our Market Positioning</vt:lpstr>
      <vt:lpstr>Business Operations and Services:  2018: Key Initiatives</vt:lpstr>
      <vt:lpstr>Our Company</vt:lpstr>
      <vt:lpstr>The Realization of SE2</vt:lpstr>
      <vt:lpstr>Our Purpose</vt:lpstr>
      <vt:lpstr>PowerPoint Presentation</vt:lpstr>
      <vt:lpstr>Why Clients Use Us</vt:lpstr>
      <vt:lpstr>SE2 Global Delivery</vt:lpstr>
      <vt:lpstr>Technologies</vt:lpstr>
      <vt:lpstr>PowerPoint Presentation</vt:lpstr>
      <vt:lpstr>LifeCad Technology Stack</vt:lpstr>
      <vt:lpstr>Domain</vt:lpstr>
      <vt:lpstr>What is Domain?</vt:lpstr>
      <vt:lpstr>PowerPoint Presentation</vt:lpstr>
      <vt:lpstr>PowerPoint Presentation</vt:lpstr>
      <vt:lpstr>What has SE2 ever done for me?</vt:lpstr>
      <vt:lpstr>Ireland Site</vt:lpstr>
      <vt:lpstr>Waterford Office</vt:lpstr>
      <vt:lpstr>Background to the Waterford Entity</vt:lpstr>
      <vt:lpstr>SE2 Ireland Roles and Purposes</vt:lpstr>
      <vt:lpstr>SE2 Ireland  IT</vt:lpstr>
      <vt:lpstr>Culture and Events </vt:lpstr>
      <vt:lpstr>Sports and Social Events</vt:lpstr>
      <vt:lpstr>Corporate Social Responsibility</vt:lpstr>
      <vt:lpstr>SE2 Hackathon</vt:lpstr>
      <vt:lpstr>Learning and Development Events</vt:lpstr>
      <vt:lpstr>Industry Certifications </vt:lpstr>
      <vt:lpstr>Further Education with WIT</vt:lpstr>
      <vt:lpstr>For your Career and Development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clairekellyhunt@gmail.com</cp:lastModifiedBy>
  <cp:revision>339</cp:revision>
  <cp:lastPrinted>2017-03-22T09:14:19Z</cp:lastPrinted>
  <dcterms:created xsi:type="dcterms:W3CDTF">2010-04-12T23:12:02Z</dcterms:created>
  <dcterms:modified xsi:type="dcterms:W3CDTF">2018-06-13T09:18:40Z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y fmtid="{D5CDD505-2E9C-101B-9397-08002B2CF9AE}" pid="3" name="_NewReviewCycle">
    <vt:lpwstr/>
  </property>
</Properties>
</file>